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6" r:id="rId10"/>
    <p:sldId id="264" r:id="rId11"/>
    <p:sldId id="265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4E6A571-9F0D-4242-897B-3E2689AAAE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501EBE2C-1571-4E36-B4AB-BBD71D560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D393D49-40DD-4556-A6D1-DA107F40D4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7F8C48-C716-4E24-9316-651F43816B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FAC388-FBEA-4379-8E11-6E897BC7E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170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9D3D54-1D32-4133-9051-8C2CA0667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CE061A5-4358-4EBC-8EEB-04719209F8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FAA81D-C5CB-4DED-ABAE-8DFE4AE328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B7894D1-B875-43C7-B12F-A5E02D2226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F03BA86-5064-4AEE-BA4D-C1F1934C9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69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2C6FE702-4678-496F-AF30-8DEDB0195A7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532F1F7E-A1B3-42F1-A439-F5318CB72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670BB87-5322-42FC-83ED-1D0AC6B27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0567C8D-2538-4DC9-96C2-27F3DE868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E6E3A73-07B3-4467-A707-75A4CA167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119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7DE8D99-D62E-4660-90DC-82636D131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AB256B2-F64F-4F0F-8442-D8FED47EC2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F2DFDD-D4FF-4E44-81E3-D2301C92D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C346BB8-FED4-42DA-AE0F-DFF6A2CB5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D94A5F-5C88-4945-9375-DF0A748BB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951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3D9832-393D-4286-BE39-960633573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0BB7E7-0C0C-40B1-830B-CE418F506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F14621B-15C1-4C22-8F11-FBB7C9634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88D0F8-ED30-4C52-93FB-38131F7A1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E92269-FE3A-4D8C-AE2E-31D71CD08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2249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BA9905E-95D5-4AD6-8841-5D777C502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69239E6-951D-4C8A-BB07-781FE684F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3FB5B5D-BF7D-4A4D-B330-2F99E7465D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EC304C1-3BD4-4072-93C8-440E975A5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CBBCD888-6447-45CA-A535-480C44A121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FFE4DFA-0E7A-4FDF-B249-D52157DBA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427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BCDE2-F851-4670-8374-D1ABA982D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5017B27-D107-454A-A87D-2BDB93E321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F0B8040-C9F9-41B6-B1BF-2885C8EC81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03842A0E-1BCB-4E2F-9BF5-2F0FF418B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3596DF5-8981-476C-BE45-842AD15839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B812FA4D-8F02-4A37-BB79-CBC774BCD0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4008A295-AB39-4CD2-A1B0-CADAE5FA0D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8FA981A9-2F8F-4564-B292-71EF028C4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41309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C1F91A-63B5-40AF-AF8A-DF6639CD0B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9F4429A-1F97-4B76-AB09-4870514B2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DB42739-F1FA-4AD3-AF9F-058BD7CCB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B3F226-8239-46F8-8954-0BDA1D085F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6212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D0E011D5-2527-4C80-9342-556E114AA6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2061392-567B-43D2-B9BE-42DA84583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3477769-37CC-425F-B465-4D1B5C709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417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C675BA-F9E1-48AF-9606-D749BF029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E57A30B-F65D-4799-90AD-743F484763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500DC2F-D347-42B6-86CE-190F5FC4E5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3128AD-022D-4788-AFB6-9FBEDDEB5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9C87422-E9D0-43E7-9008-290642C36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C02961D-1745-456B-8CEE-E98F374D6F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4283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8BE5A54-180A-47BB-BFFD-1C4E8363F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37AE0543-5B03-4CFC-AC58-12A3F6B689D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07236BB-0FA4-4D7E-B36A-4A18EF2C8A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C584022-C6E3-41CF-B78F-ED03928E5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58BD77C-8E8A-4780-92DC-EE43AC7DD1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A699744-6B7F-4A24-84C1-71A91E80F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338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039BF629-6D04-420F-8147-8D9B43BEC1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C113DBC-87B9-4126-A0BA-120ECED9A9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813D1C1-E528-4C99-8EBC-F2FF7F5BDB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9D295-9A49-4F47-802A-982B257A0782}" type="datetimeFigureOut">
              <a:rPr lang="fr-FR" smtClean="0"/>
              <a:t>04/12/2021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F3CF459-466C-48FC-A386-78F25E81A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29E570-FAC5-464B-BE42-4924D44A9D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F56648-1BD3-4CAB-B237-A9B6228466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2541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fr/photo/1504359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axisciences.com/oeil/dotee-d-une-super-vision-cette-artiste-voit-100-fois-plus-de-couleurs-que-vous_art33653.html" TargetMode="External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://toutestquantique.fr/dualite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B50ADDB9-9288-4E7C-80C7-5B352E046B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157" y="183797"/>
            <a:ext cx="3699235" cy="523436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5C7815E-7541-4155-9CD4-C86AEE5755CB}"/>
              </a:ext>
            </a:extLst>
          </p:cNvPr>
          <p:cNvSpPr txBox="1"/>
          <p:nvPr/>
        </p:nvSpPr>
        <p:spPr>
          <a:xfrm>
            <a:off x="3594256" y="1896914"/>
            <a:ext cx="5154305" cy="267765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Lumière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Chaleur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Incandescence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Optique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Clarté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clair-obscur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lumière naturelle / artificielle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8037696" y="1843950"/>
            <a:ext cx="449094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Cinétique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Vitesse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année-lumière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photosynthèse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sciences de la vie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siècle des Lumières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Raison</a:t>
            </a:r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4189863" y="479560"/>
            <a:ext cx="783298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latin typeface="Arial" panose="020B0604020202020204" pitchFamily="34" charset="0"/>
                <a:cs typeface="Arial" panose="020B0604020202020204" pitchFamily="34" charset="0"/>
              </a:rPr>
              <a:t>« La beauté de la lumière ne se peut pas mesurer exactement au photomètre »</a:t>
            </a:r>
          </a:p>
          <a:p>
            <a:pPr algn="r"/>
            <a:r>
              <a:rPr lang="fr-FR" sz="2000" i="1" dirty="0">
                <a:latin typeface="Arial" panose="020B0604020202020204" pitchFamily="34" charset="0"/>
                <a:cs typeface="Arial" panose="020B0604020202020204" pitchFamily="34" charset="0"/>
              </a:rPr>
              <a:t>Paul Souriau, L’esthétique de la lumière (1913)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44081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photosynthèse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la vie.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4012442" y="1090951"/>
            <a:ext cx="84012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Conversion par les plantes de l’énergie lumineuse en énergie chimique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38458EF-7496-41E1-B7FA-36E4FEAD3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8" y="1812599"/>
            <a:ext cx="4607090" cy="4547258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28F76B1-CF2B-44E8-9376-7B6DD40A61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3113" y="1812599"/>
            <a:ext cx="4131705" cy="274575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568A75E1-01A8-442A-B8C7-80DDC83302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591" y="4086228"/>
            <a:ext cx="3701409" cy="2772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03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 rythme biologique: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la vie.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191069" y="1592690"/>
            <a:ext cx="118462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L’alternance jour/nuit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est fondamental dans l’évolution de la vie.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DC8C5DC-82F6-4179-9C39-C2C565F75FFD}"/>
              </a:ext>
            </a:extLst>
          </p:cNvPr>
          <p:cNvSpPr txBox="1"/>
          <p:nvPr/>
        </p:nvSpPr>
        <p:spPr>
          <a:xfrm>
            <a:off x="172872" y="4926756"/>
            <a:ext cx="846312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L’alternance saisonnière 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: Luminothérapie pour soigner les dépressions saisonnières.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3B332A7-A330-4DD9-953A-9710C156F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125" y="1981139"/>
            <a:ext cx="3135208" cy="2076910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36E12F09-A4C1-4A54-A8EF-4FA1F543B9C0}"/>
              </a:ext>
            </a:extLst>
          </p:cNvPr>
          <p:cNvSpPr txBox="1"/>
          <p:nvPr/>
        </p:nvSpPr>
        <p:spPr>
          <a:xfrm>
            <a:off x="1429143" y="4146724"/>
            <a:ext cx="1867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Animal diurne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A15DBF3F-753D-4643-B9CB-AD540DBC7A8D}"/>
              </a:ext>
            </a:extLst>
          </p:cNvPr>
          <p:cNvSpPr txBox="1"/>
          <p:nvPr/>
        </p:nvSpPr>
        <p:spPr>
          <a:xfrm>
            <a:off x="8217277" y="4146724"/>
            <a:ext cx="257239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Animal à sang froid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2068318-E1AA-4978-B806-30C0333CD9D4}"/>
              </a:ext>
            </a:extLst>
          </p:cNvPr>
          <p:cNvSpPr txBox="1"/>
          <p:nvPr/>
        </p:nvSpPr>
        <p:spPr>
          <a:xfrm>
            <a:off x="4782035" y="4146724"/>
            <a:ext cx="212919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Animal nocturne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5E3182D-B7FD-43C2-8F59-F4504B860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52" y="1981139"/>
            <a:ext cx="3115365" cy="207691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E3ED4F7-89C8-4DE5-BE99-C569EEEE05E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65" y="1964001"/>
            <a:ext cx="3277620" cy="2122847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0A606E81-CA06-4B06-A2C5-40FAFD9D55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061" y="4606710"/>
            <a:ext cx="2604380" cy="207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95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vue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la vie.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201292" y="1581029"/>
            <a:ext cx="432287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Les humains voient en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trichromie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: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DC8C5DC-82F6-4179-9C39-C2C565F75FFD}"/>
              </a:ext>
            </a:extLst>
          </p:cNvPr>
          <p:cNvSpPr txBox="1"/>
          <p:nvPr/>
        </p:nvSpPr>
        <p:spPr>
          <a:xfrm>
            <a:off x="201292" y="2112502"/>
            <a:ext cx="710479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Les cellules nommées cônes sont sensibles à trois couleurs : rouge, vert et bleue.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6E12F09-A4C1-4A54-A8EF-4FA1F543B9C0}"/>
              </a:ext>
            </a:extLst>
          </p:cNvPr>
          <p:cNvSpPr txBox="1"/>
          <p:nvPr/>
        </p:nvSpPr>
        <p:spPr>
          <a:xfrm>
            <a:off x="532263" y="3888452"/>
            <a:ext cx="47822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Une mutation génétiquement géniale : Le </a:t>
            </a:r>
            <a:r>
              <a:rPr lang="fr-FR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tétrachromatisme</a:t>
            </a:r>
            <a:r>
              <a:rPr lang="fr-FR" sz="2000" dirty="0"/>
              <a:t> 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E71154C-E3D0-4C6E-A601-51F0D7D4FA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6089" y="1003504"/>
            <a:ext cx="4514850" cy="3343275"/>
          </a:xfrm>
          <a:prstGeom prst="rect">
            <a:avLst/>
          </a:prstGeom>
        </p:spPr>
      </p:pic>
      <p:pic>
        <p:nvPicPr>
          <p:cNvPr id="4" name="Image 3">
            <a:hlinkClick r:id="rId3"/>
            <a:extLst>
              <a:ext uri="{FF2B5EF4-FFF2-40B4-BE49-F238E27FC236}">
                <a16:creationId xmlns:a16="http://schemas.microsoft.com/office/drawing/2014/main" id="{AB0D3CE8-549E-4E11-9EA6-93CCCBB39F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8209" y="4560882"/>
            <a:ext cx="2427012" cy="195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03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1BE03DD5-CF15-4F8F-8168-6396EFC2B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-688"/>
            <a:ext cx="8839200" cy="6858688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Peinture: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et les artistes.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267553" y="1764763"/>
            <a:ext cx="43228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Nuit étoilée sur le Rhône</a:t>
            </a:r>
            <a:br>
              <a:rPr lang="fr-FR" sz="2000" b="1" dirty="0"/>
            </a:br>
            <a:r>
              <a:rPr lang="fr-FR" sz="2000" b="1" dirty="0"/>
              <a:t>Vincent Van Gogh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5657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Peinture: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et les artistes.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267553" y="1764763"/>
            <a:ext cx="43228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b="1" dirty="0"/>
              <a:t>Nuit étoilée sur le Rhône</a:t>
            </a:r>
            <a:br>
              <a:rPr lang="fr-FR" sz="2000" b="1" dirty="0"/>
            </a:br>
            <a:r>
              <a:rPr lang="fr-FR" sz="2000" b="1" dirty="0"/>
              <a:t>Vincent Van Gogh</a:t>
            </a:r>
            <a:endParaRPr lang="fr-FR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180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l’antiquité au Moyen-Âge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Historique de la compréhension scientifique de la lumière.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159026" y="1725007"/>
            <a:ext cx="971384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Pour Démocrite ou Platon, la lumière émerge des sources incandescentes mais également des yeux et possède une vitesse finie.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5C9A51A-D493-40A0-B6C7-88DEC3A40D74}"/>
              </a:ext>
            </a:extLst>
          </p:cNvPr>
          <p:cNvSpPr txBox="1"/>
          <p:nvPr/>
        </p:nvSpPr>
        <p:spPr>
          <a:xfrm>
            <a:off x="159025" y="2617302"/>
            <a:ext cx="971384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Pour Aristote, la lumière est instantanée : pas de vitesse ou vitesse infinie.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0FA3AB4-35A1-4AF2-9BF3-EB8FE75797C1}"/>
              </a:ext>
            </a:extLst>
          </p:cNvPr>
          <p:cNvSpPr txBox="1"/>
          <p:nvPr/>
        </p:nvSpPr>
        <p:spPr>
          <a:xfrm>
            <a:off x="159026" y="3209390"/>
            <a:ext cx="9713841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 </a:t>
            </a:r>
            <a:r>
              <a:rPr lang="fr-FR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Traité d’optique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d’Euclide modélise la lumière par une propagation rectiligne de rayons émis par l’œil.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FC2B495-15F5-440B-817E-11BED4547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4910" y="1411363"/>
            <a:ext cx="1714975" cy="260399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BB93CC2F-C1B7-4278-9608-78FEA7AF8639}"/>
              </a:ext>
            </a:extLst>
          </p:cNvPr>
          <p:cNvSpPr txBox="1"/>
          <p:nvPr/>
        </p:nvSpPr>
        <p:spPr>
          <a:xfrm>
            <a:off x="159027" y="4474387"/>
            <a:ext cx="971384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Aux alentours de l’an 1000, le scientifique arabe Ibn Al-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Haytham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Alhazen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) met à mal cette théorie et démontre, expériences à l’appui, que l’œil est un instrument d’optique et non pas un générateur de lumière.</a:t>
            </a: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22C7C925-7859-46A8-8CA1-95FB50438C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7982" y="4171119"/>
            <a:ext cx="1588829" cy="2203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317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Renaissance (fin XVIIème siècle)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Historique de la compréhension scientifique de la lumière.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278295" y="1764763"/>
            <a:ext cx="870667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 Danois </a:t>
            </a:r>
            <a:r>
              <a:rPr lang="fr-FR" sz="2000" dirty="0" err="1">
                <a:latin typeface="Arial" panose="020B0604020202020204" pitchFamily="34" charset="0"/>
                <a:cs typeface="Arial" panose="020B0604020202020204" pitchFamily="34" charset="0"/>
              </a:rPr>
              <a:t>Rømer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 établit la première mesure de la vitesse de la lumière mettant fin à l’idée que la lumière est instantanée.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15C9A51A-D493-40A0-B6C7-88DEC3A40D74}"/>
              </a:ext>
            </a:extLst>
          </p:cNvPr>
          <p:cNvSpPr txBox="1"/>
          <p:nvPr/>
        </p:nvSpPr>
        <p:spPr>
          <a:xfrm>
            <a:off x="278295" y="2472649"/>
            <a:ext cx="870667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 physicien hollandais Christiaan Huygens décrit la lumière comme une </a:t>
            </a:r>
            <a:r>
              <a:rPr lang="fr-FR" sz="2000" b="1" dirty="0">
                <a:latin typeface="Arial" panose="020B0604020202020204" pitchFamily="34" charset="0"/>
                <a:cs typeface="Arial" panose="020B0604020202020204" pitchFamily="34" charset="0"/>
              </a:rPr>
              <a:t>onde</a:t>
            </a: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, similaire à celles que l’on peut observer à la surface de l’eau, reprend-il.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BB93CC2F-C1B7-4278-9608-78FEA7AF8639}"/>
              </a:ext>
            </a:extLst>
          </p:cNvPr>
          <p:cNvSpPr txBox="1"/>
          <p:nvPr/>
        </p:nvSpPr>
        <p:spPr>
          <a:xfrm>
            <a:off x="278295" y="3598554"/>
            <a:ext cx="8706678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Newton décompose avec un prisme le spectre de la lumière blanche et montre qu’elle est composée de plusieurs couleurs. Le physicien théorise aussi sur la nature de la lumière : pour lui, chaque couleur correspond à des « corpuscules » se déplaçant à des vitesses différentes.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69E8FC10-D037-4025-A1EF-6C4DEAA77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5228" y="3749922"/>
            <a:ext cx="2809978" cy="163121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77F2DEFC-CD18-4021-8472-1823B2B962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64" y="1999426"/>
            <a:ext cx="2870706" cy="163121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0C49336B-D79C-460B-86EF-14D7E13C38CE}"/>
              </a:ext>
            </a:extLst>
          </p:cNvPr>
          <p:cNvSpPr txBox="1"/>
          <p:nvPr/>
        </p:nvSpPr>
        <p:spPr>
          <a:xfrm rot="19513954">
            <a:off x="1477299" y="3118423"/>
            <a:ext cx="6903202" cy="1446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est un flux de particules ?</a:t>
            </a:r>
          </a:p>
        </p:txBody>
      </p:sp>
    </p:spTree>
    <p:extLst>
      <p:ext uri="{BB962C8B-B14F-4D97-AF65-F5344CB8AC3E}">
        <p14:creationId xmlns:p14="http://schemas.microsoft.com/office/powerpoint/2010/main" val="104051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XIXème siècle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Historique de la compréhension scientifique de la lumière.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371061" y="1708792"/>
            <a:ext cx="11262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En 1864, James Maxwell établit à travers ses équations la relation entre champ électrique et champ magnétique. La vitesse des ondes qu’il mesure alors est proche de celle de la lumière…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8FDFFA-C555-423C-975A-AAC2DADA20C2}"/>
              </a:ext>
            </a:extLst>
          </p:cNvPr>
          <p:cNvSpPr txBox="1"/>
          <p:nvPr/>
        </p:nvSpPr>
        <p:spPr>
          <a:xfrm>
            <a:off x="371061" y="2469352"/>
            <a:ext cx="11423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Conclusion : la lumière est une onde dite électromagnétique. Elle se déplace à une vitesse finie d’environ 300 000 km/s.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FBD5F8-A224-4953-B018-F717029984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170" y="3173941"/>
            <a:ext cx="4585660" cy="3225247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2CF1F26-4D0A-4995-B7F8-CED64D63E388}"/>
              </a:ext>
            </a:extLst>
          </p:cNvPr>
          <p:cNvSpPr txBox="1"/>
          <p:nvPr/>
        </p:nvSpPr>
        <p:spPr>
          <a:xfrm rot="19513954">
            <a:off x="1689386" y="3100294"/>
            <a:ext cx="6903202" cy="7694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est une onde ?</a:t>
            </a:r>
          </a:p>
        </p:txBody>
      </p:sp>
    </p:spTree>
    <p:extLst>
      <p:ext uri="{BB962C8B-B14F-4D97-AF65-F5344CB8AC3E}">
        <p14:creationId xmlns:p14="http://schemas.microsoft.com/office/powerpoint/2010/main" val="220306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XXème siècle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Historique de la compréhension scientifique de la lumière.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331101" y="1566450"/>
            <a:ext cx="1126217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Onde ou corpuscule ? les travaux de physique quantique d’Einstein, en 1909, permettent de trancher : 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8FDFFA-C555-423C-975A-AAC2DADA20C2}"/>
              </a:ext>
            </a:extLst>
          </p:cNvPr>
          <p:cNvSpPr txBox="1"/>
          <p:nvPr/>
        </p:nvSpPr>
        <p:spPr>
          <a:xfrm>
            <a:off x="331101" y="2318947"/>
            <a:ext cx="1142337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lumière se comporte tantôt comme une onde électromagnétique, tantôt comme un flux de particules (les photons)</a:t>
            </a:r>
          </a:p>
        </p:txBody>
      </p:sp>
      <p:pic>
        <p:nvPicPr>
          <p:cNvPr id="3" name="Image 2">
            <a:hlinkClick r:id="rId2"/>
            <a:extLst>
              <a:ext uri="{FF2B5EF4-FFF2-40B4-BE49-F238E27FC236}">
                <a16:creationId xmlns:a16="http://schemas.microsoft.com/office/drawing/2014/main" id="{74D1B680-A7D6-4C0C-9716-CF9310E692F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62"/>
          <a:stretch/>
        </p:blipFill>
        <p:spPr>
          <a:xfrm>
            <a:off x="1496204" y="3203965"/>
            <a:ext cx="4465983" cy="313518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5D2FF31-3087-46DD-8675-98B3A9AA6C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815" y="3203965"/>
            <a:ext cx="4451437" cy="313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429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Voir loin, voir près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le messager des scientifiques.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331101" y="1566450"/>
            <a:ext cx="9157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Les instruments d’optique : lunette, télescope, microscope.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8FDFFA-C555-423C-975A-AAC2DADA20C2}"/>
              </a:ext>
            </a:extLst>
          </p:cNvPr>
          <p:cNvSpPr txBox="1"/>
          <p:nvPr/>
        </p:nvSpPr>
        <p:spPr>
          <a:xfrm>
            <a:off x="821331" y="5144546"/>
            <a:ext cx="267051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Lunette de Galilée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8EDE687-33B5-4BD3-AC96-E4E957EF43E3}"/>
              </a:ext>
            </a:extLst>
          </p:cNvPr>
          <p:cNvSpPr txBox="1"/>
          <p:nvPr/>
        </p:nvSpPr>
        <p:spPr>
          <a:xfrm>
            <a:off x="3639829" y="5156501"/>
            <a:ext cx="33925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Télescope spatial Hubble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DE45747F-651B-43A1-9D6D-DAE8C7DC5D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5482" y="2180838"/>
            <a:ext cx="1716866" cy="2886765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97D0053-3B6B-4437-B649-5CDA6E4DEF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47" y="2400890"/>
            <a:ext cx="3688522" cy="230532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DD8BC03D-258F-4990-9555-08CD3D8A4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9868" y="2179181"/>
            <a:ext cx="4004567" cy="2712541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3BBFA2D6-A5A7-4AFA-909B-EA0ED2823BC5}"/>
              </a:ext>
            </a:extLst>
          </p:cNvPr>
          <p:cNvSpPr txBox="1"/>
          <p:nvPr/>
        </p:nvSpPr>
        <p:spPr>
          <a:xfrm>
            <a:off x="8095872" y="5115366"/>
            <a:ext cx="339255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Microscope à effet tunnel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74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2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Voir le passé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le messager des scientifiques.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331101" y="1566450"/>
            <a:ext cx="1126217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Du fait que la vitesse de la lumière soit finie, recueillir la lumière permet de le passé.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8FDFFA-C555-423C-975A-AAC2DADA20C2}"/>
              </a:ext>
            </a:extLst>
          </p:cNvPr>
          <p:cNvSpPr txBox="1"/>
          <p:nvPr/>
        </p:nvSpPr>
        <p:spPr>
          <a:xfrm>
            <a:off x="887693" y="4867548"/>
            <a:ext cx="417463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Pouponnière d’étoiles</a:t>
            </a:r>
            <a:b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(Aquila dans la constellation de l’Aigle)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0BE5339-A5E0-4639-9753-7CEB93FB76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279" y="2188952"/>
            <a:ext cx="3571461" cy="267859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8D49AF4-E3B3-476E-8FDE-1090915B1FF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186885"/>
            <a:ext cx="4770783" cy="2385392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88EDE687-33B5-4BD3-AC96-E4E957EF43E3}"/>
              </a:ext>
            </a:extLst>
          </p:cNvPr>
          <p:cNvSpPr txBox="1"/>
          <p:nvPr/>
        </p:nvSpPr>
        <p:spPr>
          <a:xfrm>
            <a:off x="6096000" y="4867548"/>
            <a:ext cx="4625009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Mort d’une étoile massive</a:t>
            </a:r>
            <a:b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i="1" dirty="0">
                <a:latin typeface="Arial" panose="020B0604020202020204" pitchFamily="34" charset="0"/>
                <a:cs typeface="Arial" panose="020B0604020202020204" pitchFamily="34" charset="0"/>
              </a:rPr>
              <a:t>(Hypernova, explosion de rayons gamma)</a:t>
            </a:r>
            <a:endParaRPr lang="fr-FR" sz="20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65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Voir l’invisible 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le messager des scientifiques.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3458614" y="1089912"/>
            <a:ext cx="915745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La lumière visible n’est qu’une très petite partie du spectre de la lumière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1C0FD740-8FED-41B2-8506-041B7DFC7D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875" y="1762684"/>
            <a:ext cx="8096250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529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8">
            <a:extLst>
              <a:ext uri="{FF2B5EF4-FFF2-40B4-BE49-F238E27FC236}">
                <a16:creationId xmlns:a16="http://schemas.microsoft.com/office/drawing/2014/main" id="{F1060BD7-2A1E-40D1-AB2A-37F34ACB3E5D}"/>
              </a:ext>
            </a:extLst>
          </p:cNvPr>
          <p:cNvSpPr txBox="1"/>
          <p:nvPr/>
        </p:nvSpPr>
        <p:spPr>
          <a:xfrm>
            <a:off x="371061" y="1060174"/>
            <a:ext cx="637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fr-FR" sz="24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Porter l’information: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6B52537-9228-4EBA-A4A1-E3345CF3E8E4}"/>
              </a:ext>
            </a:extLst>
          </p:cNvPr>
          <p:cNvSpPr txBox="1"/>
          <p:nvPr/>
        </p:nvSpPr>
        <p:spPr>
          <a:xfrm>
            <a:off x="532263" y="294030"/>
            <a:ext cx="112621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lumière : le messager des scientifiques.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B2CA300-095C-4759-99AE-1766D4AF888F}"/>
              </a:ext>
            </a:extLst>
          </p:cNvPr>
          <p:cNvSpPr txBox="1"/>
          <p:nvPr/>
        </p:nvSpPr>
        <p:spPr>
          <a:xfrm>
            <a:off x="1332243" y="4958895"/>
            <a:ext cx="29148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Les fibres optiques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128D2D9-6893-4E43-89CA-75BCA32AA8AD}"/>
              </a:ext>
            </a:extLst>
          </p:cNvPr>
          <p:cNvSpPr txBox="1"/>
          <p:nvPr/>
        </p:nvSpPr>
        <p:spPr>
          <a:xfrm>
            <a:off x="7031960" y="1121729"/>
            <a:ext cx="291489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2000" dirty="0">
                <a:latin typeface="Arial" panose="020B0604020202020204" pitchFamily="34" charset="0"/>
                <a:cs typeface="Arial" panose="020B0604020202020204" pitchFamily="34" charset="0"/>
              </a:rPr>
              <a:t>Les signaux lumineux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0371CDD2-B32F-4D80-B2F6-E4777C5FBE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63" y="1699050"/>
            <a:ext cx="4514850" cy="30099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5909691-613E-4E1D-BCE4-95E9879E17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840" y="1699050"/>
            <a:ext cx="2693828" cy="179020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D7B58C2-DA94-4CB4-8E8B-0F341F67F86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0766" y="2931629"/>
            <a:ext cx="2938107" cy="195873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95FAC71-966D-49C9-A9F1-24635D6E42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840" y="4432269"/>
            <a:ext cx="3187464" cy="2131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4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665</Words>
  <Application>Microsoft Office PowerPoint</Application>
  <PresentationFormat>Grand écran</PresentationFormat>
  <Paragraphs>76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jc Cassagneau</dc:creator>
  <cp:lastModifiedBy>jc Cassagneau</cp:lastModifiedBy>
  <cp:revision>18</cp:revision>
  <dcterms:created xsi:type="dcterms:W3CDTF">2021-11-24T08:37:42Z</dcterms:created>
  <dcterms:modified xsi:type="dcterms:W3CDTF">2021-12-04T16:02:41Z</dcterms:modified>
</cp:coreProperties>
</file>