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1" r:id="rId3"/>
    <p:sldId id="303" r:id="rId4"/>
    <p:sldId id="308" r:id="rId5"/>
    <p:sldId id="302" r:id="rId6"/>
    <p:sldId id="292" r:id="rId7"/>
    <p:sldId id="293" r:id="rId8"/>
    <p:sldId id="283" r:id="rId9"/>
    <p:sldId id="285" r:id="rId10"/>
    <p:sldId id="294" r:id="rId11"/>
    <p:sldId id="295" r:id="rId12"/>
    <p:sldId id="288" r:id="rId13"/>
    <p:sldId id="296" r:id="rId14"/>
    <p:sldId id="297" r:id="rId15"/>
    <p:sldId id="298" r:id="rId16"/>
    <p:sldId id="299" r:id="rId17"/>
    <p:sldId id="304" r:id="rId1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039DDCC-0F13-4407-AECA-32FD85E9A7EF}"/>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4A296161-C86A-4B0C-B211-4C9DBD07FDE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2B1427B8-9A2E-49DE-B604-E5BE8BFEA3DA}"/>
              </a:ext>
            </a:extLst>
          </p:cNvPr>
          <p:cNvSpPr>
            <a:spLocks noGrp="1"/>
          </p:cNvSpPr>
          <p:nvPr>
            <p:ph type="dt" sz="half" idx="10"/>
          </p:nvPr>
        </p:nvSpPr>
        <p:spPr/>
        <p:txBody>
          <a:bodyPr/>
          <a:lstStyle/>
          <a:p>
            <a:fld id="{E43D6E6D-A88C-4FCF-97D1-50233D305D7F}" type="datetimeFigureOut">
              <a:rPr lang="fr-FR" smtClean="0"/>
              <a:t>08/12/2021</a:t>
            </a:fld>
            <a:endParaRPr lang="fr-FR"/>
          </a:p>
        </p:txBody>
      </p:sp>
      <p:sp>
        <p:nvSpPr>
          <p:cNvPr id="5" name="Espace réservé du pied de page 4">
            <a:extLst>
              <a:ext uri="{FF2B5EF4-FFF2-40B4-BE49-F238E27FC236}">
                <a16:creationId xmlns:a16="http://schemas.microsoft.com/office/drawing/2014/main" id="{D8AC98D6-95F5-44C5-B968-A85177687BB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4815711-DF1B-4658-B6C8-76024EA03D49}"/>
              </a:ext>
            </a:extLst>
          </p:cNvPr>
          <p:cNvSpPr>
            <a:spLocks noGrp="1"/>
          </p:cNvSpPr>
          <p:nvPr>
            <p:ph type="sldNum" sz="quarter" idx="12"/>
          </p:nvPr>
        </p:nvSpPr>
        <p:spPr/>
        <p:txBody>
          <a:bodyPr/>
          <a:lstStyle/>
          <a:p>
            <a:fld id="{CBBCF3FF-2422-41D6-8226-703179103FC3}" type="slidenum">
              <a:rPr lang="fr-FR" smtClean="0"/>
              <a:t>‹N°›</a:t>
            </a:fld>
            <a:endParaRPr lang="fr-FR"/>
          </a:p>
        </p:txBody>
      </p:sp>
    </p:spTree>
    <p:extLst>
      <p:ext uri="{BB962C8B-B14F-4D97-AF65-F5344CB8AC3E}">
        <p14:creationId xmlns:p14="http://schemas.microsoft.com/office/powerpoint/2010/main" val="1129513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E6FB80-EBF9-45BE-9A43-48351F002D35}"/>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DC1FA2EB-7E34-4476-95E0-522A7CE951B0}"/>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0B59346-4A83-4426-B37F-53FE2383ADC3}"/>
              </a:ext>
            </a:extLst>
          </p:cNvPr>
          <p:cNvSpPr>
            <a:spLocks noGrp="1"/>
          </p:cNvSpPr>
          <p:nvPr>
            <p:ph type="dt" sz="half" idx="10"/>
          </p:nvPr>
        </p:nvSpPr>
        <p:spPr/>
        <p:txBody>
          <a:bodyPr/>
          <a:lstStyle/>
          <a:p>
            <a:fld id="{E43D6E6D-A88C-4FCF-97D1-50233D305D7F}" type="datetimeFigureOut">
              <a:rPr lang="fr-FR" smtClean="0"/>
              <a:t>08/12/2021</a:t>
            </a:fld>
            <a:endParaRPr lang="fr-FR"/>
          </a:p>
        </p:txBody>
      </p:sp>
      <p:sp>
        <p:nvSpPr>
          <p:cNvPr id="5" name="Espace réservé du pied de page 4">
            <a:extLst>
              <a:ext uri="{FF2B5EF4-FFF2-40B4-BE49-F238E27FC236}">
                <a16:creationId xmlns:a16="http://schemas.microsoft.com/office/drawing/2014/main" id="{011224B1-D427-481C-A3CC-C46B1E2FAE7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AAFBEA6-92E4-49BF-AD3F-F46F66278DC2}"/>
              </a:ext>
            </a:extLst>
          </p:cNvPr>
          <p:cNvSpPr>
            <a:spLocks noGrp="1"/>
          </p:cNvSpPr>
          <p:nvPr>
            <p:ph type="sldNum" sz="quarter" idx="12"/>
          </p:nvPr>
        </p:nvSpPr>
        <p:spPr/>
        <p:txBody>
          <a:bodyPr/>
          <a:lstStyle/>
          <a:p>
            <a:fld id="{CBBCF3FF-2422-41D6-8226-703179103FC3}" type="slidenum">
              <a:rPr lang="fr-FR" smtClean="0"/>
              <a:t>‹N°›</a:t>
            </a:fld>
            <a:endParaRPr lang="fr-FR"/>
          </a:p>
        </p:txBody>
      </p:sp>
    </p:spTree>
    <p:extLst>
      <p:ext uri="{BB962C8B-B14F-4D97-AF65-F5344CB8AC3E}">
        <p14:creationId xmlns:p14="http://schemas.microsoft.com/office/powerpoint/2010/main" val="303053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D3C57040-3D5B-4078-8028-0306193C1B62}"/>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EFD64D1-328F-4A0A-99BF-F48496A160BF}"/>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D0A5E6D-8C36-4A66-A9B3-F05E334FF2D1}"/>
              </a:ext>
            </a:extLst>
          </p:cNvPr>
          <p:cNvSpPr>
            <a:spLocks noGrp="1"/>
          </p:cNvSpPr>
          <p:nvPr>
            <p:ph type="dt" sz="half" idx="10"/>
          </p:nvPr>
        </p:nvSpPr>
        <p:spPr/>
        <p:txBody>
          <a:bodyPr/>
          <a:lstStyle/>
          <a:p>
            <a:fld id="{E43D6E6D-A88C-4FCF-97D1-50233D305D7F}" type="datetimeFigureOut">
              <a:rPr lang="fr-FR" smtClean="0"/>
              <a:t>08/12/2021</a:t>
            </a:fld>
            <a:endParaRPr lang="fr-FR"/>
          </a:p>
        </p:txBody>
      </p:sp>
      <p:sp>
        <p:nvSpPr>
          <p:cNvPr id="5" name="Espace réservé du pied de page 4">
            <a:extLst>
              <a:ext uri="{FF2B5EF4-FFF2-40B4-BE49-F238E27FC236}">
                <a16:creationId xmlns:a16="http://schemas.microsoft.com/office/drawing/2014/main" id="{E6748A73-5C5A-4564-B76D-507E0BE2423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012AF8F-9AE7-4CFD-960A-303B5968409F}"/>
              </a:ext>
            </a:extLst>
          </p:cNvPr>
          <p:cNvSpPr>
            <a:spLocks noGrp="1"/>
          </p:cNvSpPr>
          <p:nvPr>
            <p:ph type="sldNum" sz="quarter" idx="12"/>
          </p:nvPr>
        </p:nvSpPr>
        <p:spPr/>
        <p:txBody>
          <a:bodyPr/>
          <a:lstStyle/>
          <a:p>
            <a:fld id="{CBBCF3FF-2422-41D6-8226-703179103FC3}" type="slidenum">
              <a:rPr lang="fr-FR" smtClean="0"/>
              <a:t>‹N°›</a:t>
            </a:fld>
            <a:endParaRPr lang="fr-FR"/>
          </a:p>
        </p:txBody>
      </p:sp>
    </p:spTree>
    <p:extLst>
      <p:ext uri="{BB962C8B-B14F-4D97-AF65-F5344CB8AC3E}">
        <p14:creationId xmlns:p14="http://schemas.microsoft.com/office/powerpoint/2010/main" val="2002936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4F144F-3F5C-4712-B6EF-10028988213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E45C4DF-B972-4C2D-B241-02F1C85388C2}"/>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3735EB7-7937-4F06-BD30-51DFABD3BF64}"/>
              </a:ext>
            </a:extLst>
          </p:cNvPr>
          <p:cNvSpPr>
            <a:spLocks noGrp="1"/>
          </p:cNvSpPr>
          <p:nvPr>
            <p:ph type="dt" sz="half" idx="10"/>
          </p:nvPr>
        </p:nvSpPr>
        <p:spPr/>
        <p:txBody>
          <a:bodyPr/>
          <a:lstStyle/>
          <a:p>
            <a:fld id="{E43D6E6D-A88C-4FCF-97D1-50233D305D7F}" type="datetimeFigureOut">
              <a:rPr lang="fr-FR" smtClean="0"/>
              <a:t>08/12/2021</a:t>
            </a:fld>
            <a:endParaRPr lang="fr-FR"/>
          </a:p>
        </p:txBody>
      </p:sp>
      <p:sp>
        <p:nvSpPr>
          <p:cNvPr id="5" name="Espace réservé du pied de page 4">
            <a:extLst>
              <a:ext uri="{FF2B5EF4-FFF2-40B4-BE49-F238E27FC236}">
                <a16:creationId xmlns:a16="http://schemas.microsoft.com/office/drawing/2014/main" id="{64D84110-7725-4E9A-B5AC-C31ABA73645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32F25FB-3F4E-40CD-A701-524D3002B989}"/>
              </a:ext>
            </a:extLst>
          </p:cNvPr>
          <p:cNvSpPr>
            <a:spLocks noGrp="1"/>
          </p:cNvSpPr>
          <p:nvPr>
            <p:ph type="sldNum" sz="quarter" idx="12"/>
          </p:nvPr>
        </p:nvSpPr>
        <p:spPr/>
        <p:txBody>
          <a:bodyPr/>
          <a:lstStyle/>
          <a:p>
            <a:fld id="{CBBCF3FF-2422-41D6-8226-703179103FC3}" type="slidenum">
              <a:rPr lang="fr-FR" smtClean="0"/>
              <a:t>‹N°›</a:t>
            </a:fld>
            <a:endParaRPr lang="fr-FR"/>
          </a:p>
        </p:txBody>
      </p:sp>
    </p:spTree>
    <p:extLst>
      <p:ext uri="{BB962C8B-B14F-4D97-AF65-F5344CB8AC3E}">
        <p14:creationId xmlns:p14="http://schemas.microsoft.com/office/powerpoint/2010/main" val="3747114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88CA84-A4C2-4F02-9AE1-4BED8CBE67E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F3CAD78-5502-45B8-96FD-E960C3C559A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6E994BD3-70C5-4824-9131-BBC6930319FE}"/>
              </a:ext>
            </a:extLst>
          </p:cNvPr>
          <p:cNvSpPr>
            <a:spLocks noGrp="1"/>
          </p:cNvSpPr>
          <p:nvPr>
            <p:ph type="dt" sz="half" idx="10"/>
          </p:nvPr>
        </p:nvSpPr>
        <p:spPr/>
        <p:txBody>
          <a:bodyPr/>
          <a:lstStyle/>
          <a:p>
            <a:fld id="{E43D6E6D-A88C-4FCF-97D1-50233D305D7F}" type="datetimeFigureOut">
              <a:rPr lang="fr-FR" smtClean="0"/>
              <a:t>08/12/2021</a:t>
            </a:fld>
            <a:endParaRPr lang="fr-FR"/>
          </a:p>
        </p:txBody>
      </p:sp>
      <p:sp>
        <p:nvSpPr>
          <p:cNvPr id="5" name="Espace réservé du pied de page 4">
            <a:extLst>
              <a:ext uri="{FF2B5EF4-FFF2-40B4-BE49-F238E27FC236}">
                <a16:creationId xmlns:a16="http://schemas.microsoft.com/office/drawing/2014/main" id="{D2B5FB74-8951-4076-B64B-C454171C645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4087399-9DB4-43C6-BABA-E97B11BC07D4}"/>
              </a:ext>
            </a:extLst>
          </p:cNvPr>
          <p:cNvSpPr>
            <a:spLocks noGrp="1"/>
          </p:cNvSpPr>
          <p:nvPr>
            <p:ph type="sldNum" sz="quarter" idx="12"/>
          </p:nvPr>
        </p:nvSpPr>
        <p:spPr/>
        <p:txBody>
          <a:bodyPr/>
          <a:lstStyle/>
          <a:p>
            <a:fld id="{CBBCF3FF-2422-41D6-8226-703179103FC3}" type="slidenum">
              <a:rPr lang="fr-FR" smtClean="0"/>
              <a:t>‹N°›</a:t>
            </a:fld>
            <a:endParaRPr lang="fr-FR"/>
          </a:p>
        </p:txBody>
      </p:sp>
    </p:spTree>
    <p:extLst>
      <p:ext uri="{BB962C8B-B14F-4D97-AF65-F5344CB8AC3E}">
        <p14:creationId xmlns:p14="http://schemas.microsoft.com/office/powerpoint/2010/main" val="30471229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E53A11-2F8D-4252-8A0A-33068F1D767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571BAE20-8BCD-48E4-A8C7-3EF11BBC6B83}"/>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DD0AE3FD-F603-4DF1-91F3-EAE36ECD3FE9}"/>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9C514170-F8DA-48A3-BE01-6A5BF5071A54}"/>
              </a:ext>
            </a:extLst>
          </p:cNvPr>
          <p:cNvSpPr>
            <a:spLocks noGrp="1"/>
          </p:cNvSpPr>
          <p:nvPr>
            <p:ph type="dt" sz="half" idx="10"/>
          </p:nvPr>
        </p:nvSpPr>
        <p:spPr/>
        <p:txBody>
          <a:bodyPr/>
          <a:lstStyle/>
          <a:p>
            <a:fld id="{E43D6E6D-A88C-4FCF-97D1-50233D305D7F}" type="datetimeFigureOut">
              <a:rPr lang="fr-FR" smtClean="0"/>
              <a:t>08/12/2021</a:t>
            </a:fld>
            <a:endParaRPr lang="fr-FR"/>
          </a:p>
        </p:txBody>
      </p:sp>
      <p:sp>
        <p:nvSpPr>
          <p:cNvPr id="6" name="Espace réservé du pied de page 5">
            <a:extLst>
              <a:ext uri="{FF2B5EF4-FFF2-40B4-BE49-F238E27FC236}">
                <a16:creationId xmlns:a16="http://schemas.microsoft.com/office/drawing/2014/main" id="{953EDCA6-0C6E-490B-81FF-3EBA88A7AF1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253A993-337C-4E01-AAD0-AC317AC3B706}"/>
              </a:ext>
            </a:extLst>
          </p:cNvPr>
          <p:cNvSpPr>
            <a:spLocks noGrp="1"/>
          </p:cNvSpPr>
          <p:nvPr>
            <p:ph type="sldNum" sz="quarter" idx="12"/>
          </p:nvPr>
        </p:nvSpPr>
        <p:spPr/>
        <p:txBody>
          <a:bodyPr/>
          <a:lstStyle/>
          <a:p>
            <a:fld id="{CBBCF3FF-2422-41D6-8226-703179103FC3}" type="slidenum">
              <a:rPr lang="fr-FR" smtClean="0"/>
              <a:t>‹N°›</a:t>
            </a:fld>
            <a:endParaRPr lang="fr-FR"/>
          </a:p>
        </p:txBody>
      </p:sp>
    </p:spTree>
    <p:extLst>
      <p:ext uri="{BB962C8B-B14F-4D97-AF65-F5344CB8AC3E}">
        <p14:creationId xmlns:p14="http://schemas.microsoft.com/office/powerpoint/2010/main" val="459656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5DCB5B7-71D2-474D-AF93-B779F6EC1CAE}"/>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16337F51-AF40-448D-AADD-573DCBF4EEE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6543A973-F416-4C11-ADBD-99F070639768}"/>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E52B5574-E054-4925-97B9-ECF4ACFB38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2737C1DD-6126-4AF3-AD85-1DF6FE5E08D3}"/>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FEC8B22B-D529-4B65-A8E8-D63EC92AF9F8}"/>
              </a:ext>
            </a:extLst>
          </p:cNvPr>
          <p:cNvSpPr>
            <a:spLocks noGrp="1"/>
          </p:cNvSpPr>
          <p:nvPr>
            <p:ph type="dt" sz="half" idx="10"/>
          </p:nvPr>
        </p:nvSpPr>
        <p:spPr/>
        <p:txBody>
          <a:bodyPr/>
          <a:lstStyle/>
          <a:p>
            <a:fld id="{E43D6E6D-A88C-4FCF-97D1-50233D305D7F}" type="datetimeFigureOut">
              <a:rPr lang="fr-FR" smtClean="0"/>
              <a:t>08/12/2021</a:t>
            </a:fld>
            <a:endParaRPr lang="fr-FR"/>
          </a:p>
        </p:txBody>
      </p:sp>
      <p:sp>
        <p:nvSpPr>
          <p:cNvPr id="8" name="Espace réservé du pied de page 7">
            <a:extLst>
              <a:ext uri="{FF2B5EF4-FFF2-40B4-BE49-F238E27FC236}">
                <a16:creationId xmlns:a16="http://schemas.microsoft.com/office/drawing/2014/main" id="{3F584FE0-5826-4778-8792-84DB8A9E2A76}"/>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77EC411D-89DB-43D8-B431-55986D0367B9}"/>
              </a:ext>
            </a:extLst>
          </p:cNvPr>
          <p:cNvSpPr>
            <a:spLocks noGrp="1"/>
          </p:cNvSpPr>
          <p:nvPr>
            <p:ph type="sldNum" sz="quarter" idx="12"/>
          </p:nvPr>
        </p:nvSpPr>
        <p:spPr/>
        <p:txBody>
          <a:bodyPr/>
          <a:lstStyle/>
          <a:p>
            <a:fld id="{CBBCF3FF-2422-41D6-8226-703179103FC3}" type="slidenum">
              <a:rPr lang="fr-FR" smtClean="0"/>
              <a:t>‹N°›</a:t>
            </a:fld>
            <a:endParaRPr lang="fr-FR"/>
          </a:p>
        </p:txBody>
      </p:sp>
    </p:spTree>
    <p:extLst>
      <p:ext uri="{BB962C8B-B14F-4D97-AF65-F5344CB8AC3E}">
        <p14:creationId xmlns:p14="http://schemas.microsoft.com/office/powerpoint/2010/main" val="83913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6FA5276-700A-49CA-9390-EDABEA7584F9}"/>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9584779C-5E16-414D-B3F1-8458D9A43165}"/>
              </a:ext>
            </a:extLst>
          </p:cNvPr>
          <p:cNvSpPr>
            <a:spLocks noGrp="1"/>
          </p:cNvSpPr>
          <p:nvPr>
            <p:ph type="dt" sz="half" idx="10"/>
          </p:nvPr>
        </p:nvSpPr>
        <p:spPr/>
        <p:txBody>
          <a:bodyPr/>
          <a:lstStyle/>
          <a:p>
            <a:fld id="{E43D6E6D-A88C-4FCF-97D1-50233D305D7F}" type="datetimeFigureOut">
              <a:rPr lang="fr-FR" smtClean="0"/>
              <a:t>08/12/2021</a:t>
            </a:fld>
            <a:endParaRPr lang="fr-FR"/>
          </a:p>
        </p:txBody>
      </p:sp>
      <p:sp>
        <p:nvSpPr>
          <p:cNvPr id="4" name="Espace réservé du pied de page 3">
            <a:extLst>
              <a:ext uri="{FF2B5EF4-FFF2-40B4-BE49-F238E27FC236}">
                <a16:creationId xmlns:a16="http://schemas.microsoft.com/office/drawing/2014/main" id="{9B3505C7-DBE4-422E-BB2F-C26B4BE95991}"/>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B4BA77EB-F14A-49C4-8445-F09A3CF01D91}"/>
              </a:ext>
            </a:extLst>
          </p:cNvPr>
          <p:cNvSpPr>
            <a:spLocks noGrp="1"/>
          </p:cNvSpPr>
          <p:nvPr>
            <p:ph type="sldNum" sz="quarter" idx="12"/>
          </p:nvPr>
        </p:nvSpPr>
        <p:spPr/>
        <p:txBody>
          <a:bodyPr/>
          <a:lstStyle/>
          <a:p>
            <a:fld id="{CBBCF3FF-2422-41D6-8226-703179103FC3}" type="slidenum">
              <a:rPr lang="fr-FR" smtClean="0"/>
              <a:t>‹N°›</a:t>
            </a:fld>
            <a:endParaRPr lang="fr-FR"/>
          </a:p>
        </p:txBody>
      </p:sp>
    </p:spTree>
    <p:extLst>
      <p:ext uri="{BB962C8B-B14F-4D97-AF65-F5344CB8AC3E}">
        <p14:creationId xmlns:p14="http://schemas.microsoft.com/office/powerpoint/2010/main" val="41446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DD29FAA-5EBB-46AE-A5D1-E8383700CE33}"/>
              </a:ext>
            </a:extLst>
          </p:cNvPr>
          <p:cNvSpPr>
            <a:spLocks noGrp="1"/>
          </p:cNvSpPr>
          <p:nvPr>
            <p:ph type="dt" sz="half" idx="10"/>
          </p:nvPr>
        </p:nvSpPr>
        <p:spPr/>
        <p:txBody>
          <a:bodyPr/>
          <a:lstStyle/>
          <a:p>
            <a:fld id="{E43D6E6D-A88C-4FCF-97D1-50233D305D7F}" type="datetimeFigureOut">
              <a:rPr lang="fr-FR" smtClean="0"/>
              <a:t>08/12/2021</a:t>
            </a:fld>
            <a:endParaRPr lang="fr-FR"/>
          </a:p>
        </p:txBody>
      </p:sp>
      <p:sp>
        <p:nvSpPr>
          <p:cNvPr id="3" name="Espace réservé du pied de page 2">
            <a:extLst>
              <a:ext uri="{FF2B5EF4-FFF2-40B4-BE49-F238E27FC236}">
                <a16:creationId xmlns:a16="http://schemas.microsoft.com/office/drawing/2014/main" id="{1D49B649-29AC-4E18-8618-F9CCE3B11BD5}"/>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267715A4-6573-4A52-A33E-6D535A708195}"/>
              </a:ext>
            </a:extLst>
          </p:cNvPr>
          <p:cNvSpPr>
            <a:spLocks noGrp="1"/>
          </p:cNvSpPr>
          <p:nvPr>
            <p:ph type="sldNum" sz="quarter" idx="12"/>
          </p:nvPr>
        </p:nvSpPr>
        <p:spPr/>
        <p:txBody>
          <a:bodyPr/>
          <a:lstStyle/>
          <a:p>
            <a:fld id="{CBBCF3FF-2422-41D6-8226-703179103FC3}" type="slidenum">
              <a:rPr lang="fr-FR" smtClean="0"/>
              <a:t>‹N°›</a:t>
            </a:fld>
            <a:endParaRPr lang="fr-FR"/>
          </a:p>
        </p:txBody>
      </p:sp>
    </p:spTree>
    <p:extLst>
      <p:ext uri="{BB962C8B-B14F-4D97-AF65-F5344CB8AC3E}">
        <p14:creationId xmlns:p14="http://schemas.microsoft.com/office/powerpoint/2010/main" val="2079187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B30E220-1F31-4A18-89C3-0B788684B60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5CC5AEE5-2FA8-4A6D-9995-686FB1DE660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5E52C277-D11A-42F2-83C2-4C2FF67219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3F7736C3-FBD7-457E-BE53-1358EF11BC6B}"/>
              </a:ext>
            </a:extLst>
          </p:cNvPr>
          <p:cNvSpPr>
            <a:spLocks noGrp="1"/>
          </p:cNvSpPr>
          <p:nvPr>
            <p:ph type="dt" sz="half" idx="10"/>
          </p:nvPr>
        </p:nvSpPr>
        <p:spPr/>
        <p:txBody>
          <a:bodyPr/>
          <a:lstStyle/>
          <a:p>
            <a:fld id="{E43D6E6D-A88C-4FCF-97D1-50233D305D7F}" type="datetimeFigureOut">
              <a:rPr lang="fr-FR" smtClean="0"/>
              <a:t>08/12/2021</a:t>
            </a:fld>
            <a:endParaRPr lang="fr-FR"/>
          </a:p>
        </p:txBody>
      </p:sp>
      <p:sp>
        <p:nvSpPr>
          <p:cNvPr id="6" name="Espace réservé du pied de page 5">
            <a:extLst>
              <a:ext uri="{FF2B5EF4-FFF2-40B4-BE49-F238E27FC236}">
                <a16:creationId xmlns:a16="http://schemas.microsoft.com/office/drawing/2014/main" id="{D121B31F-B822-4311-B02C-FB01DC428F9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FE5680A-B3F6-4B59-9D26-2D241F53665A}"/>
              </a:ext>
            </a:extLst>
          </p:cNvPr>
          <p:cNvSpPr>
            <a:spLocks noGrp="1"/>
          </p:cNvSpPr>
          <p:nvPr>
            <p:ph type="sldNum" sz="quarter" idx="12"/>
          </p:nvPr>
        </p:nvSpPr>
        <p:spPr/>
        <p:txBody>
          <a:bodyPr/>
          <a:lstStyle/>
          <a:p>
            <a:fld id="{CBBCF3FF-2422-41D6-8226-703179103FC3}" type="slidenum">
              <a:rPr lang="fr-FR" smtClean="0"/>
              <a:t>‹N°›</a:t>
            </a:fld>
            <a:endParaRPr lang="fr-FR"/>
          </a:p>
        </p:txBody>
      </p:sp>
    </p:spTree>
    <p:extLst>
      <p:ext uri="{BB962C8B-B14F-4D97-AF65-F5344CB8AC3E}">
        <p14:creationId xmlns:p14="http://schemas.microsoft.com/office/powerpoint/2010/main" val="3019373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E36AAD4-5F32-4072-AB49-CE42ACD5D5C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8C1BC982-5614-4530-BAD3-747D134F77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9AAF359F-677F-40FA-8D75-4A4E02B2E3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E4A7A8CC-CDCD-40D1-AFA8-FE075FAA6332}"/>
              </a:ext>
            </a:extLst>
          </p:cNvPr>
          <p:cNvSpPr>
            <a:spLocks noGrp="1"/>
          </p:cNvSpPr>
          <p:nvPr>
            <p:ph type="dt" sz="half" idx="10"/>
          </p:nvPr>
        </p:nvSpPr>
        <p:spPr/>
        <p:txBody>
          <a:bodyPr/>
          <a:lstStyle/>
          <a:p>
            <a:fld id="{E43D6E6D-A88C-4FCF-97D1-50233D305D7F}" type="datetimeFigureOut">
              <a:rPr lang="fr-FR" smtClean="0"/>
              <a:t>08/12/2021</a:t>
            </a:fld>
            <a:endParaRPr lang="fr-FR"/>
          </a:p>
        </p:txBody>
      </p:sp>
      <p:sp>
        <p:nvSpPr>
          <p:cNvPr id="6" name="Espace réservé du pied de page 5">
            <a:extLst>
              <a:ext uri="{FF2B5EF4-FFF2-40B4-BE49-F238E27FC236}">
                <a16:creationId xmlns:a16="http://schemas.microsoft.com/office/drawing/2014/main" id="{CDAD6BDC-E34C-4534-B559-AFE1B9F97945}"/>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490ABA0-AEC7-4FE1-8D08-485EE62E12F9}"/>
              </a:ext>
            </a:extLst>
          </p:cNvPr>
          <p:cNvSpPr>
            <a:spLocks noGrp="1"/>
          </p:cNvSpPr>
          <p:nvPr>
            <p:ph type="sldNum" sz="quarter" idx="12"/>
          </p:nvPr>
        </p:nvSpPr>
        <p:spPr/>
        <p:txBody>
          <a:bodyPr/>
          <a:lstStyle/>
          <a:p>
            <a:fld id="{CBBCF3FF-2422-41D6-8226-703179103FC3}" type="slidenum">
              <a:rPr lang="fr-FR" smtClean="0"/>
              <a:t>‹N°›</a:t>
            </a:fld>
            <a:endParaRPr lang="fr-FR"/>
          </a:p>
        </p:txBody>
      </p:sp>
    </p:spTree>
    <p:extLst>
      <p:ext uri="{BB962C8B-B14F-4D97-AF65-F5344CB8AC3E}">
        <p14:creationId xmlns:p14="http://schemas.microsoft.com/office/powerpoint/2010/main" val="2492561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8927AF7-884B-480C-A0AB-82B5B1398D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DF587821-6A9B-498D-B992-443DEAA5512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AF2ADD1-E415-446E-8915-65DEDF8BAE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3D6E6D-A88C-4FCF-97D1-50233D305D7F}" type="datetimeFigureOut">
              <a:rPr lang="fr-FR" smtClean="0"/>
              <a:t>08/12/2021</a:t>
            </a:fld>
            <a:endParaRPr lang="fr-FR"/>
          </a:p>
        </p:txBody>
      </p:sp>
      <p:sp>
        <p:nvSpPr>
          <p:cNvPr id="5" name="Espace réservé du pied de page 4">
            <a:extLst>
              <a:ext uri="{FF2B5EF4-FFF2-40B4-BE49-F238E27FC236}">
                <a16:creationId xmlns:a16="http://schemas.microsoft.com/office/drawing/2014/main" id="{0A2B29A1-A7A9-45D4-AA10-03819A48AB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B3296649-750A-4193-84EA-3018AB2379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BCF3FF-2422-41D6-8226-703179103FC3}" type="slidenum">
              <a:rPr lang="fr-FR" smtClean="0"/>
              <a:t>‹N°›</a:t>
            </a:fld>
            <a:endParaRPr lang="fr-FR"/>
          </a:p>
        </p:txBody>
      </p:sp>
    </p:spTree>
    <p:extLst>
      <p:ext uri="{BB962C8B-B14F-4D97-AF65-F5344CB8AC3E}">
        <p14:creationId xmlns:p14="http://schemas.microsoft.com/office/powerpoint/2010/main" val="22658642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FE536D-6A2C-444C-9328-AF22700953F4}"/>
              </a:ext>
            </a:extLst>
          </p:cNvPr>
          <p:cNvSpPr>
            <a:spLocks noGrp="1"/>
          </p:cNvSpPr>
          <p:nvPr>
            <p:ph type="ctrTitle"/>
          </p:nvPr>
        </p:nvSpPr>
        <p:spPr/>
        <p:txBody>
          <a:bodyPr/>
          <a:lstStyle/>
          <a:p>
            <a:r>
              <a:rPr lang="fr-FR" dirty="0"/>
              <a:t>La lumière dans les arts</a:t>
            </a:r>
          </a:p>
        </p:txBody>
      </p:sp>
      <p:sp>
        <p:nvSpPr>
          <p:cNvPr id="3" name="Sous-titre 2">
            <a:extLst>
              <a:ext uri="{FF2B5EF4-FFF2-40B4-BE49-F238E27FC236}">
                <a16:creationId xmlns:a16="http://schemas.microsoft.com/office/drawing/2014/main" id="{EE16816F-B6A3-4554-A4E6-AA114B9DFF1F}"/>
              </a:ext>
            </a:extLst>
          </p:cNvPr>
          <p:cNvSpPr>
            <a:spLocks noGrp="1"/>
          </p:cNvSpPr>
          <p:nvPr>
            <p:ph type="subTitle" idx="1"/>
          </p:nvPr>
        </p:nvSpPr>
        <p:spPr/>
        <p:txBody>
          <a:bodyPr/>
          <a:lstStyle/>
          <a:p>
            <a:r>
              <a:rPr lang="fr-FR" dirty="0"/>
              <a:t>Pierre Soulages et les installations contemporaines</a:t>
            </a:r>
          </a:p>
        </p:txBody>
      </p:sp>
    </p:spTree>
    <p:extLst>
      <p:ext uri="{BB962C8B-B14F-4D97-AF65-F5344CB8AC3E}">
        <p14:creationId xmlns:p14="http://schemas.microsoft.com/office/powerpoint/2010/main" val="25120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CC729EB-E78E-404C-AEF3-87BD36219F42}"/>
              </a:ext>
            </a:extLst>
          </p:cNvPr>
          <p:cNvSpPr>
            <a:spLocks noGrp="1"/>
          </p:cNvSpPr>
          <p:nvPr>
            <p:ph type="title"/>
          </p:nvPr>
        </p:nvSpPr>
        <p:spPr/>
        <p:txBody>
          <a:bodyPr/>
          <a:lstStyle/>
          <a:p>
            <a:r>
              <a:rPr lang="fr-FR" b="1" dirty="0">
                <a:latin typeface="Arial" panose="020B0604020202020204" pitchFamily="34" charset="0"/>
                <a:cs typeface="Arial" panose="020B0604020202020204" pitchFamily="34" charset="0"/>
              </a:rPr>
              <a:t>Effet </a:t>
            </a:r>
            <a:r>
              <a:rPr lang="fr-FR" b="1" dirty="0" err="1">
                <a:latin typeface="Arial" panose="020B0604020202020204" pitchFamily="34" charset="0"/>
                <a:cs typeface="Arial" panose="020B0604020202020204" pitchFamily="34" charset="0"/>
              </a:rPr>
              <a:t>Ganzfeld</a:t>
            </a:r>
            <a:r>
              <a:rPr lang="fr-FR" b="1" dirty="0">
                <a:latin typeface="Arial" panose="020B0604020202020204" pitchFamily="34" charset="0"/>
                <a:cs typeface="Arial" panose="020B0604020202020204" pitchFamily="34" charset="0"/>
              </a:rPr>
              <a:t>, de l’allemand : « champ entier » </a:t>
            </a:r>
          </a:p>
        </p:txBody>
      </p:sp>
      <p:sp>
        <p:nvSpPr>
          <p:cNvPr id="3" name="Espace réservé du contenu 2">
            <a:extLst>
              <a:ext uri="{FF2B5EF4-FFF2-40B4-BE49-F238E27FC236}">
                <a16:creationId xmlns:a16="http://schemas.microsoft.com/office/drawing/2014/main" id="{26321EEE-3F19-417A-813D-1AE0A81717B9}"/>
              </a:ext>
            </a:extLst>
          </p:cNvPr>
          <p:cNvSpPr>
            <a:spLocks noGrp="1"/>
          </p:cNvSpPr>
          <p:nvPr>
            <p:ph idx="1"/>
          </p:nvPr>
        </p:nvSpPr>
        <p:spPr/>
        <p:txBody>
          <a:bodyPr>
            <a:normAutofit fontScale="85000" lnSpcReduction="20000"/>
          </a:bodyPr>
          <a:lstStyle/>
          <a:p>
            <a:r>
              <a:rPr lang="fr-FR" dirty="0"/>
              <a:t>Expérience de perception produite par l'exposition à un champ de stimulation uniforme et non structuré. </a:t>
            </a:r>
          </a:p>
          <a:p>
            <a:r>
              <a:rPr lang="fr-FR" dirty="0"/>
              <a:t>Terme de psychologie de la perception qui se réfère à un espace qui ne contient aucun objet qui permette d'en comprendre les limites ou la profondeur.</a:t>
            </a:r>
          </a:p>
          <a:p>
            <a:r>
              <a:rPr lang="fr-FR" dirty="0"/>
              <a:t>Cet effet résulte de l'amplification de l'activité neuronale latente par le cerveau pour remplacer les perceptions disparues.</a:t>
            </a:r>
          </a:p>
          <a:p>
            <a:r>
              <a:rPr lang="fr-FR" dirty="0"/>
              <a:t>La privation sensorielle ou perceptive peut donc produire des hallucinations. Les mineurs enfermés dans des mines lors d'accidents font état de visions s'ils passent plusieurs jours dans le noir complet. De même pour les explorateurs de l'Arctique, qui ne voient rien d'autre qu'un paysage de neige blanche pendant longtemps. constatent également des hallucinations et un état d'esprit altéré. </a:t>
            </a:r>
          </a:p>
          <a:p>
            <a:r>
              <a:rPr lang="fr-FR" dirty="0"/>
              <a:t>Dans les années 1930, un psychologue établit que lorsque des sujets d'expérience observent un champ visuel uniforme, ils subissent des hallucinations et leur électro-encéphalogramme change</a:t>
            </a:r>
            <a:r>
              <a:rPr lang="fr-FR" baseline="30000" dirty="0"/>
              <a:t>.</a:t>
            </a:r>
            <a:endParaRPr lang="fr-FR" dirty="0"/>
          </a:p>
          <a:p>
            <a:endParaRPr lang="fr-FR" dirty="0"/>
          </a:p>
        </p:txBody>
      </p:sp>
    </p:spTree>
    <p:extLst>
      <p:ext uri="{BB962C8B-B14F-4D97-AF65-F5344CB8AC3E}">
        <p14:creationId xmlns:p14="http://schemas.microsoft.com/office/powerpoint/2010/main" val="27975611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8CB522-D082-4E43-85CD-BF6ADC4ECDFD}"/>
              </a:ext>
            </a:extLst>
          </p:cNvPr>
          <p:cNvSpPr>
            <a:spLocks noGrp="1"/>
          </p:cNvSpPr>
          <p:nvPr>
            <p:ph type="title"/>
          </p:nvPr>
        </p:nvSpPr>
        <p:spPr/>
        <p:txBody>
          <a:bodyPr/>
          <a:lstStyle/>
          <a:p>
            <a:r>
              <a:rPr lang="fr-FR" b="1" i="1" dirty="0">
                <a:latin typeface="Arial" panose="020B0604020202020204" pitchFamily="34" charset="0"/>
                <a:cs typeface="Arial" panose="020B0604020202020204" pitchFamily="34" charset="0"/>
              </a:rPr>
              <a:t>End </a:t>
            </a:r>
            <a:r>
              <a:rPr lang="fr-FR" b="1" i="1" dirty="0" err="1">
                <a:latin typeface="Arial" panose="020B0604020202020204" pitchFamily="34" charset="0"/>
                <a:cs typeface="Arial" panose="020B0604020202020204" pitchFamily="34" charset="0"/>
              </a:rPr>
              <a:t>Around</a:t>
            </a:r>
            <a:r>
              <a:rPr lang="fr-FR" b="1" i="1" dirty="0">
                <a:latin typeface="Arial" panose="020B0604020202020204" pitchFamily="34" charset="0"/>
                <a:cs typeface="Arial" panose="020B0604020202020204" pitchFamily="34" charset="0"/>
              </a:rPr>
              <a:t>, </a:t>
            </a:r>
            <a:r>
              <a:rPr lang="fr-FR" b="1" i="1" dirty="0" err="1">
                <a:latin typeface="Arial" panose="020B0604020202020204" pitchFamily="34" charset="0"/>
                <a:cs typeface="Arial" panose="020B0604020202020204" pitchFamily="34" charset="0"/>
              </a:rPr>
              <a:t>Ganzfeld</a:t>
            </a:r>
            <a:endParaRPr lang="fr-FR" b="1" i="1" dirty="0">
              <a:latin typeface="Arial" panose="020B0604020202020204" pitchFamily="34" charset="0"/>
              <a:cs typeface="Arial" panose="020B0604020202020204" pitchFamily="34" charset="0"/>
            </a:endParaRPr>
          </a:p>
        </p:txBody>
      </p:sp>
      <p:sp>
        <p:nvSpPr>
          <p:cNvPr id="3" name="Espace réservé du contenu 2">
            <a:extLst>
              <a:ext uri="{FF2B5EF4-FFF2-40B4-BE49-F238E27FC236}">
                <a16:creationId xmlns:a16="http://schemas.microsoft.com/office/drawing/2014/main" id="{274C16E4-6119-4031-8076-227C39D2FAE5}"/>
              </a:ext>
            </a:extLst>
          </p:cNvPr>
          <p:cNvSpPr>
            <a:spLocks noGrp="1"/>
          </p:cNvSpPr>
          <p:nvPr>
            <p:ph sz="half" idx="1"/>
          </p:nvPr>
        </p:nvSpPr>
        <p:spPr/>
        <p:txBody>
          <a:bodyPr>
            <a:normAutofit fontScale="85000" lnSpcReduction="20000"/>
          </a:bodyPr>
          <a:lstStyle/>
          <a:p>
            <a:pPr marL="0" indent="0">
              <a:buNone/>
            </a:pPr>
            <a:r>
              <a:rPr lang="fr-FR" dirty="0" err="1"/>
              <a:t>Turrell</a:t>
            </a:r>
            <a:r>
              <a:rPr lang="fr-FR" dirty="0"/>
              <a:t> a transformé l'une des pièces du musée  grâce à "l'effet </a:t>
            </a:r>
            <a:r>
              <a:rPr lang="fr-FR" dirty="0" err="1"/>
              <a:t>Ganzfeld</a:t>
            </a:r>
            <a:r>
              <a:rPr lang="fr-FR" dirty="0"/>
              <a:t>", La taille de la pièce, les détails liés à ses  surfaces et les vibrations colorées disparaissent complètement ; </a:t>
            </a:r>
          </a:p>
          <a:p>
            <a:pPr marL="0" indent="0">
              <a:buNone/>
            </a:pPr>
            <a:r>
              <a:rPr lang="fr-FR" dirty="0"/>
              <a:t>on ne voit qu'une sorte de brume lumineuse qui semble épaisse, presque matérielle. </a:t>
            </a:r>
          </a:p>
          <a:p>
            <a:pPr marL="0" indent="0">
              <a:buNone/>
            </a:pPr>
            <a:r>
              <a:rPr lang="fr-FR" dirty="0"/>
              <a:t>Alors la lumière, plutôt que d'être l'élément qui vient éclairer un espace, des objets ou les éléments d'un tableau, devient elle-même un objet à part entière, un objet physique que nous pouvons ressentir et presque respirer. </a:t>
            </a:r>
          </a:p>
        </p:txBody>
      </p:sp>
      <p:pic>
        <p:nvPicPr>
          <p:cNvPr id="5" name="Espace réservé du contenu 4">
            <a:extLst>
              <a:ext uri="{FF2B5EF4-FFF2-40B4-BE49-F238E27FC236}">
                <a16:creationId xmlns:a16="http://schemas.microsoft.com/office/drawing/2014/main" id="{4D97B0FB-F7B9-4F6B-99CF-AC23FDF6F5DB}"/>
              </a:ext>
            </a:extLst>
          </p:cNvPr>
          <p:cNvPicPr>
            <a:picLocks noGrp="1" noChangeAspect="1"/>
          </p:cNvPicPr>
          <p:nvPr>
            <p:ph sz="half" idx="2"/>
          </p:nvPr>
        </p:nvPicPr>
        <p:blipFill>
          <a:blip r:embed="rId2"/>
          <a:stretch>
            <a:fillRect/>
          </a:stretch>
        </p:blipFill>
        <p:spPr>
          <a:xfrm>
            <a:off x="6172200" y="2290286"/>
            <a:ext cx="5181600" cy="3422015"/>
          </a:xfrm>
          <a:prstGeom prst="rect">
            <a:avLst/>
          </a:prstGeom>
        </p:spPr>
      </p:pic>
    </p:spTree>
    <p:extLst>
      <p:ext uri="{BB962C8B-B14F-4D97-AF65-F5344CB8AC3E}">
        <p14:creationId xmlns:p14="http://schemas.microsoft.com/office/powerpoint/2010/main" val="38652920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5F2651E-BED4-4D46-B1AD-7411AC9409B3}"/>
              </a:ext>
            </a:extLst>
          </p:cNvPr>
          <p:cNvSpPr>
            <a:spLocks noGrp="1"/>
          </p:cNvSpPr>
          <p:nvPr>
            <p:ph type="title"/>
          </p:nvPr>
        </p:nvSpPr>
        <p:spPr/>
        <p:txBody>
          <a:bodyPr/>
          <a:lstStyle/>
          <a:p>
            <a:r>
              <a:rPr lang="fr-FR" b="1" i="1" dirty="0"/>
              <a:t>Stone sky </a:t>
            </a:r>
            <a:r>
              <a:rPr lang="fr-FR" b="1" dirty="0"/>
              <a:t>ou rendre visible l’invisible</a:t>
            </a:r>
            <a:endParaRPr lang="fr-FR" b="1" i="1" dirty="0"/>
          </a:p>
        </p:txBody>
      </p:sp>
      <p:sp>
        <p:nvSpPr>
          <p:cNvPr id="3" name="Espace réservé du contenu 2">
            <a:extLst>
              <a:ext uri="{FF2B5EF4-FFF2-40B4-BE49-F238E27FC236}">
                <a16:creationId xmlns:a16="http://schemas.microsoft.com/office/drawing/2014/main" id="{12490F7D-8705-4C93-8236-0A01B1C88B4B}"/>
              </a:ext>
            </a:extLst>
          </p:cNvPr>
          <p:cNvSpPr>
            <a:spLocks noGrp="1"/>
          </p:cNvSpPr>
          <p:nvPr>
            <p:ph sz="half" idx="1"/>
          </p:nvPr>
        </p:nvSpPr>
        <p:spPr/>
        <p:txBody>
          <a:bodyPr/>
          <a:lstStyle/>
          <a:p>
            <a:pPr marL="0" indent="0">
              <a:buNone/>
            </a:pPr>
            <a:r>
              <a:rPr lang="fr-FR" dirty="0"/>
              <a:t>Cette grande pierre au bout d’un plan d’eau, restitue la lumière évoluant entre son lever et son coucher…</a:t>
            </a:r>
          </a:p>
        </p:txBody>
      </p:sp>
      <p:pic>
        <p:nvPicPr>
          <p:cNvPr id="5" name="Espace réservé du contenu 4">
            <a:extLst>
              <a:ext uri="{FF2B5EF4-FFF2-40B4-BE49-F238E27FC236}">
                <a16:creationId xmlns:a16="http://schemas.microsoft.com/office/drawing/2014/main" id="{E7B62F2E-C40A-4D4B-8269-70525488A59E}"/>
              </a:ext>
            </a:extLst>
          </p:cNvPr>
          <p:cNvPicPr>
            <a:picLocks noGrp="1" noChangeAspect="1"/>
          </p:cNvPicPr>
          <p:nvPr>
            <p:ph sz="half" idx="2"/>
          </p:nvPr>
        </p:nvPicPr>
        <p:blipFill>
          <a:blip r:embed="rId2"/>
          <a:stretch>
            <a:fillRect/>
          </a:stretch>
        </p:blipFill>
        <p:spPr>
          <a:xfrm>
            <a:off x="6172200" y="2276253"/>
            <a:ext cx="5181600" cy="3450082"/>
          </a:xfrm>
          <a:prstGeom prst="rect">
            <a:avLst/>
          </a:prstGeom>
        </p:spPr>
      </p:pic>
    </p:spTree>
    <p:extLst>
      <p:ext uri="{BB962C8B-B14F-4D97-AF65-F5344CB8AC3E}">
        <p14:creationId xmlns:p14="http://schemas.microsoft.com/office/powerpoint/2010/main" val="165965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9">
            <a:extLst>
              <a:ext uri="{FF2B5EF4-FFF2-40B4-BE49-F238E27FC236}">
                <a16:creationId xmlns:a16="http://schemas.microsoft.com/office/drawing/2014/main" id="{66B52537-9228-4EBA-A4A1-E3345CF3E8E4}"/>
              </a:ext>
            </a:extLst>
          </p:cNvPr>
          <p:cNvSpPr txBox="1"/>
          <p:nvPr/>
        </p:nvSpPr>
        <p:spPr>
          <a:xfrm>
            <a:off x="532263" y="280848"/>
            <a:ext cx="11262172" cy="523220"/>
          </a:xfrm>
          <a:prstGeom prst="rect">
            <a:avLst/>
          </a:prstGeom>
          <a:noFill/>
        </p:spPr>
        <p:txBody>
          <a:bodyPr wrap="square" rtlCol="0">
            <a:spAutoFit/>
          </a:bodyPr>
          <a:lstStyle/>
          <a:p>
            <a:r>
              <a:rPr lang="fr-FR" sz="2400" dirty="0">
                <a:solidFill>
                  <a:srgbClr val="7030A0"/>
                </a:solidFill>
                <a:latin typeface="Arial" panose="020B0604020202020204" pitchFamily="34" charset="0"/>
                <a:cs typeface="Arial" panose="020B0604020202020204" pitchFamily="34" charset="0"/>
              </a:rPr>
              <a:t>James</a:t>
            </a:r>
            <a:r>
              <a:rPr lang="fr-FR" sz="2800" i="1" dirty="0">
                <a:solidFill>
                  <a:srgbClr val="FF0000"/>
                </a:solidFill>
                <a:latin typeface="Arial" panose="020B0604020202020204" pitchFamily="34" charset="0"/>
                <a:cs typeface="Arial" panose="020B0604020202020204" pitchFamily="34" charset="0"/>
              </a:rPr>
              <a:t> </a:t>
            </a:r>
            <a:r>
              <a:rPr lang="fr-FR" sz="2400" dirty="0" err="1">
                <a:solidFill>
                  <a:srgbClr val="7030A0"/>
                </a:solidFill>
                <a:latin typeface="Arial" panose="020B0604020202020204" pitchFamily="34" charset="0"/>
                <a:cs typeface="Arial" panose="020B0604020202020204" pitchFamily="34" charset="0"/>
              </a:rPr>
              <a:t>Turrell</a:t>
            </a:r>
            <a:r>
              <a:rPr lang="fr-FR" sz="2400" dirty="0">
                <a:solidFill>
                  <a:srgbClr val="7030A0"/>
                </a:solidFill>
                <a:latin typeface="Arial" panose="020B0604020202020204" pitchFamily="34" charset="0"/>
                <a:cs typeface="Arial" panose="020B0604020202020204" pitchFamily="34" charset="0"/>
              </a:rPr>
              <a:t>, mise en lumière du Pont du Gard</a:t>
            </a:r>
          </a:p>
        </p:txBody>
      </p:sp>
      <p:sp>
        <p:nvSpPr>
          <p:cNvPr id="14" name="ZoneTexte 13">
            <a:extLst>
              <a:ext uri="{FF2B5EF4-FFF2-40B4-BE49-F238E27FC236}">
                <a16:creationId xmlns:a16="http://schemas.microsoft.com/office/drawing/2014/main" id="{D298380C-AC5C-4812-ABF0-3F0030745538}"/>
              </a:ext>
            </a:extLst>
          </p:cNvPr>
          <p:cNvSpPr txBox="1"/>
          <p:nvPr/>
        </p:nvSpPr>
        <p:spPr>
          <a:xfrm>
            <a:off x="3047260" y="3215481"/>
            <a:ext cx="6094520" cy="646331"/>
          </a:xfrm>
          <a:prstGeom prst="rect">
            <a:avLst/>
          </a:prstGeom>
          <a:noFill/>
        </p:spPr>
        <p:txBody>
          <a:bodyPr wrap="square">
            <a:spAutoFit/>
          </a:bodyPr>
          <a:lstStyle/>
          <a:p>
            <a:endParaRPr lang="fr-FR" dirty="0"/>
          </a:p>
          <a:p>
            <a:endParaRPr lang="fr-FR" dirty="0"/>
          </a:p>
        </p:txBody>
      </p:sp>
      <p:pic>
        <p:nvPicPr>
          <p:cNvPr id="2" name="Image 1">
            <a:extLst>
              <a:ext uri="{FF2B5EF4-FFF2-40B4-BE49-F238E27FC236}">
                <a16:creationId xmlns:a16="http://schemas.microsoft.com/office/drawing/2014/main" id="{9F4F1F84-E947-45A2-A3D2-D368183D1B40}"/>
              </a:ext>
            </a:extLst>
          </p:cNvPr>
          <p:cNvPicPr>
            <a:picLocks noChangeAspect="1"/>
          </p:cNvPicPr>
          <p:nvPr/>
        </p:nvPicPr>
        <p:blipFill>
          <a:blip r:embed="rId2"/>
          <a:stretch>
            <a:fillRect/>
          </a:stretch>
        </p:blipFill>
        <p:spPr>
          <a:xfrm>
            <a:off x="3333750" y="1585912"/>
            <a:ext cx="5524500" cy="3686175"/>
          </a:xfrm>
          <a:prstGeom prst="rect">
            <a:avLst/>
          </a:prstGeom>
        </p:spPr>
      </p:pic>
    </p:spTree>
    <p:extLst>
      <p:ext uri="{BB962C8B-B14F-4D97-AF65-F5344CB8AC3E}">
        <p14:creationId xmlns:p14="http://schemas.microsoft.com/office/powerpoint/2010/main" val="20683079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EE7539E-973A-4F12-BEE4-0F4B34FA352A}"/>
              </a:ext>
            </a:extLst>
          </p:cNvPr>
          <p:cNvSpPr>
            <a:spLocks noGrp="1"/>
          </p:cNvSpPr>
          <p:nvPr>
            <p:ph type="title"/>
          </p:nvPr>
        </p:nvSpPr>
        <p:spPr/>
        <p:txBody>
          <a:bodyPr/>
          <a:lstStyle/>
          <a:p>
            <a:r>
              <a:rPr lang="fr-FR" dirty="0"/>
              <a:t>Pour James </a:t>
            </a:r>
            <a:r>
              <a:rPr lang="fr-FR" dirty="0" err="1"/>
              <a:t>Turrel</a:t>
            </a:r>
            <a:endParaRPr lang="fr-FR" dirty="0"/>
          </a:p>
        </p:txBody>
      </p:sp>
      <p:sp>
        <p:nvSpPr>
          <p:cNvPr id="3" name="Espace réservé du contenu 2">
            <a:extLst>
              <a:ext uri="{FF2B5EF4-FFF2-40B4-BE49-F238E27FC236}">
                <a16:creationId xmlns:a16="http://schemas.microsoft.com/office/drawing/2014/main" id="{25D03081-4FB7-43AC-A559-8DA1DCCE40D1}"/>
              </a:ext>
            </a:extLst>
          </p:cNvPr>
          <p:cNvSpPr>
            <a:spLocks noGrp="1"/>
          </p:cNvSpPr>
          <p:nvPr>
            <p:ph idx="1"/>
          </p:nvPr>
        </p:nvSpPr>
        <p:spPr/>
        <p:txBody>
          <a:bodyPr/>
          <a:lstStyle/>
          <a:p>
            <a:pPr marL="0" indent="0">
              <a:buNone/>
            </a:pPr>
            <a:r>
              <a:rPr lang="fr-FR" dirty="0"/>
              <a:t>« La lumière affecte le corps mais aussi l’âme. J’utilise cette lumière afin de créer une stimulation de la vision. Je m’intéresse à la sublime existence de la lumière. »</a:t>
            </a:r>
          </a:p>
          <a:p>
            <a:pPr marL="0" indent="0">
              <a:buNone/>
            </a:pPr>
            <a:r>
              <a:rPr lang="fr-FR" dirty="0"/>
              <a:t>« J’apprends ainsi au moyen de la lumière à modifier l’espace visuel, ses délimitations. Sans avoir recours à aucune espèce de mur ou de limite physique, j’utilise sa capacité à construire l’espace. »</a:t>
            </a:r>
          </a:p>
          <a:p>
            <a:pPr marL="0" indent="0">
              <a:buNone/>
            </a:pPr>
            <a:endParaRPr lang="fr-FR" dirty="0"/>
          </a:p>
        </p:txBody>
      </p:sp>
    </p:spTree>
    <p:extLst>
      <p:ext uri="{BB962C8B-B14F-4D97-AF65-F5344CB8AC3E}">
        <p14:creationId xmlns:p14="http://schemas.microsoft.com/office/powerpoint/2010/main" val="26983774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77CDE2-3F2E-4019-9A33-C99573AB7798}"/>
              </a:ext>
            </a:extLst>
          </p:cNvPr>
          <p:cNvSpPr>
            <a:spLocks noGrp="1"/>
          </p:cNvSpPr>
          <p:nvPr>
            <p:ph type="title"/>
          </p:nvPr>
        </p:nvSpPr>
        <p:spPr/>
        <p:txBody>
          <a:bodyPr/>
          <a:lstStyle/>
          <a:p>
            <a:r>
              <a:rPr lang="en-US" dirty="0"/>
              <a:t>Yayoi Kusama, </a:t>
            </a:r>
            <a:r>
              <a:rPr lang="en-US" i="1" dirty="0"/>
              <a:t>Infinity Mirror Room</a:t>
            </a:r>
            <a:endParaRPr lang="fr-FR" dirty="0"/>
          </a:p>
        </p:txBody>
      </p:sp>
      <p:pic>
        <p:nvPicPr>
          <p:cNvPr id="7" name="Espace réservé du contenu 6">
            <a:extLst>
              <a:ext uri="{FF2B5EF4-FFF2-40B4-BE49-F238E27FC236}">
                <a16:creationId xmlns:a16="http://schemas.microsoft.com/office/drawing/2014/main" id="{92D98DCF-7995-4308-9DF6-6BAF11F0F61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28784" y="1825625"/>
            <a:ext cx="6534432" cy="4351338"/>
          </a:xfrm>
        </p:spPr>
      </p:pic>
    </p:spTree>
    <p:extLst>
      <p:ext uri="{BB962C8B-B14F-4D97-AF65-F5344CB8AC3E}">
        <p14:creationId xmlns:p14="http://schemas.microsoft.com/office/powerpoint/2010/main" val="27788619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E781DD-C04B-47FA-847B-FAAF84789BEC}"/>
              </a:ext>
            </a:extLst>
          </p:cNvPr>
          <p:cNvSpPr>
            <a:spLocks noGrp="1"/>
          </p:cNvSpPr>
          <p:nvPr>
            <p:ph type="title"/>
          </p:nvPr>
        </p:nvSpPr>
        <p:spPr/>
        <p:txBody>
          <a:bodyPr/>
          <a:lstStyle/>
          <a:p>
            <a:pPr algn="ctr"/>
            <a:r>
              <a:rPr lang="fr-FR" dirty="0"/>
              <a:t>Et qu’est-ce que c’est ?</a:t>
            </a:r>
          </a:p>
        </p:txBody>
      </p:sp>
      <p:sp>
        <p:nvSpPr>
          <p:cNvPr id="3" name="Espace réservé du contenu 2">
            <a:extLst>
              <a:ext uri="{FF2B5EF4-FFF2-40B4-BE49-F238E27FC236}">
                <a16:creationId xmlns:a16="http://schemas.microsoft.com/office/drawing/2014/main" id="{53179EF7-443D-46B5-B651-694A6AC777F7}"/>
              </a:ext>
            </a:extLst>
          </p:cNvPr>
          <p:cNvSpPr>
            <a:spLocks noGrp="1"/>
          </p:cNvSpPr>
          <p:nvPr>
            <p:ph sz="half" idx="1"/>
          </p:nvPr>
        </p:nvSpPr>
        <p:spPr/>
        <p:txBody>
          <a:bodyPr/>
          <a:lstStyle/>
          <a:p>
            <a:pPr marL="0" indent="0">
              <a:buNone/>
            </a:pPr>
            <a:r>
              <a:rPr lang="fr-FR" dirty="0"/>
              <a:t>Une pièce cubique dans laquelle le spectateur rentre par une seule porte qu'il est invité à refermer. </a:t>
            </a:r>
          </a:p>
          <a:p>
            <a:pPr marL="0" indent="0">
              <a:buNone/>
            </a:pPr>
            <a:r>
              <a:rPr lang="fr-FR" dirty="0"/>
              <a:t>Le plafond est noir, le sol fait d'un bassin noir recouvert d'eau et traversé par une fine passerelle ; </a:t>
            </a:r>
          </a:p>
          <a:p>
            <a:pPr marL="0" indent="0">
              <a:buNone/>
            </a:pPr>
            <a:r>
              <a:rPr lang="fr-FR" dirty="0"/>
              <a:t>les murs sont des miroirs, et des dizaines de petites ampoules colorées sont suspendues au plafond. </a:t>
            </a:r>
          </a:p>
        </p:txBody>
      </p:sp>
      <p:pic>
        <p:nvPicPr>
          <p:cNvPr id="5" name="Espace réservé du contenu 4">
            <a:extLst>
              <a:ext uri="{FF2B5EF4-FFF2-40B4-BE49-F238E27FC236}">
                <a16:creationId xmlns:a16="http://schemas.microsoft.com/office/drawing/2014/main" id="{30D5611A-4F13-4481-BBEB-D282C7EFA568}"/>
              </a:ext>
            </a:extLst>
          </p:cNvPr>
          <p:cNvPicPr>
            <a:picLocks noGrp="1" noChangeAspect="1"/>
          </p:cNvPicPr>
          <p:nvPr>
            <p:ph sz="half" idx="2"/>
          </p:nvPr>
        </p:nvPicPr>
        <p:blipFill>
          <a:blip r:embed="rId2"/>
          <a:stretch>
            <a:fillRect/>
          </a:stretch>
        </p:blipFill>
        <p:spPr>
          <a:xfrm>
            <a:off x="6172200" y="2264280"/>
            <a:ext cx="5181600" cy="3474027"/>
          </a:xfrm>
          <a:prstGeom prst="rect">
            <a:avLst/>
          </a:prstGeom>
        </p:spPr>
      </p:pic>
    </p:spTree>
    <p:extLst>
      <p:ext uri="{BB962C8B-B14F-4D97-AF65-F5344CB8AC3E}">
        <p14:creationId xmlns:p14="http://schemas.microsoft.com/office/powerpoint/2010/main" val="38663971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0365814-92AC-448D-9B92-5A4013257CDE}"/>
              </a:ext>
            </a:extLst>
          </p:cNvPr>
          <p:cNvSpPr>
            <a:spLocks noGrp="1"/>
          </p:cNvSpPr>
          <p:nvPr>
            <p:ph type="title"/>
          </p:nvPr>
        </p:nvSpPr>
        <p:spPr/>
        <p:txBody>
          <a:bodyPr/>
          <a:lstStyle/>
          <a:p>
            <a:r>
              <a:rPr lang="fr-FR" dirty="0"/>
              <a:t>Et quel est le but ?</a:t>
            </a:r>
          </a:p>
        </p:txBody>
      </p:sp>
      <p:sp>
        <p:nvSpPr>
          <p:cNvPr id="3" name="Espace réservé du contenu 2">
            <a:extLst>
              <a:ext uri="{FF2B5EF4-FFF2-40B4-BE49-F238E27FC236}">
                <a16:creationId xmlns:a16="http://schemas.microsoft.com/office/drawing/2014/main" id="{1582F6AC-00D5-41D1-A52D-22FE0D5B91BD}"/>
              </a:ext>
            </a:extLst>
          </p:cNvPr>
          <p:cNvSpPr>
            <a:spLocks noGrp="1"/>
          </p:cNvSpPr>
          <p:nvPr>
            <p:ph sz="half" idx="1"/>
          </p:nvPr>
        </p:nvSpPr>
        <p:spPr>
          <a:xfrm>
            <a:off x="838200" y="1518082"/>
            <a:ext cx="5181600" cy="4658881"/>
          </a:xfrm>
        </p:spPr>
        <p:txBody>
          <a:bodyPr/>
          <a:lstStyle/>
          <a:p>
            <a:pPr marL="0" indent="0">
              <a:buNone/>
            </a:pPr>
            <a:r>
              <a:rPr lang="fr-FR" dirty="0"/>
              <a:t>Pour le dossier de presse, il s’agit de faire ressentir au spectateur l'immensité de l'espace, jusqu'à s'en oublier soi-même. </a:t>
            </a:r>
          </a:p>
          <a:p>
            <a:pPr marL="0" indent="0">
              <a:buNone/>
            </a:pPr>
            <a:r>
              <a:rPr lang="fr-FR" dirty="0"/>
              <a:t>Pour l'artiste, c’est une représentation de la perdition, de l'absence de repères, une représentation concrète des hallucinations et de la folie..</a:t>
            </a:r>
            <a:endParaRPr lang="fr-FR" baseline="30000" dirty="0"/>
          </a:p>
          <a:p>
            <a:pPr marL="0" indent="0">
              <a:buNone/>
            </a:pPr>
            <a:r>
              <a:rPr lang="fr-FR" dirty="0"/>
              <a:t>Et pour vous ?</a:t>
            </a:r>
          </a:p>
        </p:txBody>
      </p:sp>
      <p:pic>
        <p:nvPicPr>
          <p:cNvPr id="7" name="Espace réservé du contenu 6">
            <a:extLst>
              <a:ext uri="{FF2B5EF4-FFF2-40B4-BE49-F238E27FC236}">
                <a16:creationId xmlns:a16="http://schemas.microsoft.com/office/drawing/2014/main" id="{53731806-AD51-453D-9E28-688AE6F1340B}"/>
              </a:ext>
            </a:extLst>
          </p:cNvPr>
          <p:cNvPicPr>
            <a:picLocks noGrp="1" noChangeAspect="1"/>
          </p:cNvPicPr>
          <p:nvPr>
            <p:ph sz="half" idx="2"/>
          </p:nvPr>
        </p:nvPicPr>
        <p:blipFill>
          <a:blip r:embed="rId2"/>
          <a:stretch>
            <a:fillRect/>
          </a:stretch>
        </p:blipFill>
        <p:spPr>
          <a:xfrm>
            <a:off x="6019800" y="958788"/>
            <a:ext cx="5867400" cy="4942966"/>
          </a:xfrm>
          <a:prstGeom prst="rect">
            <a:avLst/>
          </a:prstGeom>
        </p:spPr>
      </p:pic>
    </p:spTree>
    <p:extLst>
      <p:ext uri="{BB962C8B-B14F-4D97-AF65-F5344CB8AC3E}">
        <p14:creationId xmlns:p14="http://schemas.microsoft.com/office/powerpoint/2010/main" val="4096001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25F3F9-09F6-4240-90BB-9686617D68BA}"/>
              </a:ext>
            </a:extLst>
          </p:cNvPr>
          <p:cNvSpPr>
            <a:spLocks noGrp="1"/>
          </p:cNvSpPr>
          <p:nvPr>
            <p:ph type="title"/>
          </p:nvPr>
        </p:nvSpPr>
        <p:spPr/>
        <p:txBody>
          <a:bodyPr/>
          <a:lstStyle/>
          <a:p>
            <a:r>
              <a:rPr lang="fr-FR" dirty="0"/>
              <a:t>Pierre Soulages, la lumière comme matière</a:t>
            </a:r>
          </a:p>
        </p:txBody>
      </p:sp>
      <p:sp>
        <p:nvSpPr>
          <p:cNvPr id="3" name="Espace réservé du contenu 2">
            <a:extLst>
              <a:ext uri="{FF2B5EF4-FFF2-40B4-BE49-F238E27FC236}">
                <a16:creationId xmlns:a16="http://schemas.microsoft.com/office/drawing/2014/main" id="{C5DE3EA0-82F2-473E-A1F9-E62188F56EF7}"/>
              </a:ext>
            </a:extLst>
          </p:cNvPr>
          <p:cNvSpPr>
            <a:spLocks noGrp="1"/>
          </p:cNvSpPr>
          <p:nvPr>
            <p:ph sz="half" idx="1"/>
          </p:nvPr>
        </p:nvSpPr>
        <p:spPr>
          <a:xfrm>
            <a:off x="838200" y="1455938"/>
            <a:ext cx="5181600" cy="4721025"/>
          </a:xfrm>
        </p:spPr>
        <p:txBody>
          <a:bodyPr>
            <a:noAutofit/>
          </a:bodyPr>
          <a:lstStyle/>
          <a:p>
            <a:r>
              <a:rPr lang="fr-FR" sz="2000" b="1" dirty="0"/>
              <a:t>Dans votre période appelée « </a:t>
            </a:r>
            <a:r>
              <a:rPr lang="fr-FR" sz="2000" b="1" dirty="0" err="1"/>
              <a:t>outrenoir</a:t>
            </a:r>
            <a:r>
              <a:rPr lang="fr-FR" sz="2000" b="1" dirty="0"/>
              <a:t> », on voit des toiles saturées de peinture noire ; or, dans notre culture le noir revêt souvent une valeur négative, comme absence de lumière et absence de couleurs. Quel est ce noir que montre votre peinture ?</a:t>
            </a:r>
          </a:p>
          <a:p>
            <a:pPr marL="0" indent="0">
              <a:buNone/>
            </a:pPr>
            <a:endParaRPr lang="fr-FR" sz="2000" dirty="0"/>
          </a:p>
          <a:p>
            <a:r>
              <a:rPr lang="fr-FR" sz="2000" dirty="0"/>
              <a:t>Ce qui m’intéresse, c’est la réflexion de la lumière sur les états de surface de cette couleur noire, états de surface qui varient. </a:t>
            </a:r>
            <a:r>
              <a:rPr lang="fr-FR" sz="2000" b="1" dirty="0"/>
              <a:t>Lorsque je travaille avec une pâte noire, je ne travaille plus avec du noir, je travaille avec la lumière que réfléchit l’état de surface de la couleur que j’apporte</a:t>
            </a:r>
            <a:r>
              <a:rPr lang="fr-FR" sz="2000" dirty="0"/>
              <a:t>. </a:t>
            </a:r>
          </a:p>
        </p:txBody>
      </p:sp>
      <p:pic>
        <p:nvPicPr>
          <p:cNvPr id="5" name="Espace réservé du contenu 4">
            <a:extLst>
              <a:ext uri="{FF2B5EF4-FFF2-40B4-BE49-F238E27FC236}">
                <a16:creationId xmlns:a16="http://schemas.microsoft.com/office/drawing/2014/main" id="{6E4831C0-6833-49DA-802A-E931A2D532B5}"/>
              </a:ext>
            </a:extLst>
          </p:cNvPr>
          <p:cNvPicPr>
            <a:picLocks noGrp="1" noChangeAspect="1"/>
          </p:cNvPicPr>
          <p:nvPr>
            <p:ph sz="half" idx="2"/>
          </p:nvPr>
        </p:nvPicPr>
        <p:blipFill>
          <a:blip r:embed="rId2"/>
          <a:stretch>
            <a:fillRect/>
          </a:stretch>
        </p:blipFill>
        <p:spPr>
          <a:xfrm>
            <a:off x="6360979" y="1384917"/>
            <a:ext cx="4857307" cy="4792046"/>
          </a:xfrm>
          <a:prstGeom prst="rect">
            <a:avLst/>
          </a:prstGeom>
        </p:spPr>
      </p:pic>
    </p:spTree>
    <p:extLst>
      <p:ext uri="{BB962C8B-B14F-4D97-AF65-F5344CB8AC3E}">
        <p14:creationId xmlns:p14="http://schemas.microsoft.com/office/powerpoint/2010/main" val="3022437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3B5F5A4-FEFC-4633-BB05-9AE665F073FD}"/>
              </a:ext>
            </a:extLst>
          </p:cNvPr>
          <p:cNvSpPr>
            <a:spLocks noGrp="1"/>
          </p:cNvSpPr>
          <p:nvPr>
            <p:ph type="title"/>
          </p:nvPr>
        </p:nvSpPr>
        <p:spPr>
          <a:xfrm>
            <a:off x="839788" y="337351"/>
            <a:ext cx="3932237" cy="310719"/>
          </a:xfrm>
        </p:spPr>
        <p:txBody>
          <a:bodyPr>
            <a:noAutofit/>
          </a:bodyPr>
          <a:lstStyle/>
          <a:p>
            <a:endParaRPr lang="fr-FR" sz="2400" dirty="0"/>
          </a:p>
        </p:txBody>
      </p:sp>
      <p:pic>
        <p:nvPicPr>
          <p:cNvPr id="5" name="Espace réservé du contenu 4">
            <a:extLst>
              <a:ext uri="{FF2B5EF4-FFF2-40B4-BE49-F238E27FC236}">
                <a16:creationId xmlns:a16="http://schemas.microsoft.com/office/drawing/2014/main" id="{16AF0AA7-C7F4-4355-82CE-CCED888BB2B9}"/>
              </a:ext>
            </a:extLst>
          </p:cNvPr>
          <p:cNvPicPr>
            <a:picLocks noGrp="1" noChangeAspect="1"/>
          </p:cNvPicPr>
          <p:nvPr>
            <p:ph idx="1"/>
          </p:nvPr>
        </p:nvPicPr>
        <p:blipFill>
          <a:blip r:embed="rId2"/>
          <a:stretch>
            <a:fillRect/>
          </a:stretch>
        </p:blipFill>
        <p:spPr>
          <a:xfrm>
            <a:off x="5183188" y="457200"/>
            <a:ext cx="6606358" cy="6263196"/>
          </a:xfrm>
          <a:prstGeom prst="rect">
            <a:avLst/>
          </a:prstGeom>
        </p:spPr>
      </p:pic>
      <p:sp>
        <p:nvSpPr>
          <p:cNvPr id="4" name="Espace réservé du texte 3">
            <a:extLst>
              <a:ext uri="{FF2B5EF4-FFF2-40B4-BE49-F238E27FC236}">
                <a16:creationId xmlns:a16="http://schemas.microsoft.com/office/drawing/2014/main" id="{C7F280C5-5CD1-48A0-993F-CD93D9DCAFAA}"/>
              </a:ext>
            </a:extLst>
          </p:cNvPr>
          <p:cNvSpPr>
            <a:spLocks noGrp="1"/>
          </p:cNvSpPr>
          <p:nvPr>
            <p:ph type="body" sz="half" idx="2"/>
          </p:nvPr>
        </p:nvSpPr>
        <p:spPr>
          <a:xfrm>
            <a:off x="1045369" y="1098611"/>
            <a:ext cx="3932237" cy="5231167"/>
          </a:xfrm>
        </p:spPr>
        <p:txBody>
          <a:bodyPr>
            <a:normAutofit/>
          </a:bodyPr>
          <a:lstStyle/>
          <a:p>
            <a:r>
              <a:rPr lang="fr-FR" sz="1800" dirty="0"/>
              <a:t>Depuis 1979, Pierre Soulages crée des </a:t>
            </a:r>
            <a:r>
              <a:rPr lang="fr-FR" sz="1800" dirty="0" err="1"/>
              <a:t>Outrenoirs</a:t>
            </a:r>
            <a:r>
              <a:rPr lang="fr-FR" sz="1800" dirty="0"/>
              <a:t>, ces grands tableaux couverts d’aplats de noirs qui jouent avec la lumière. </a:t>
            </a:r>
          </a:p>
          <a:p>
            <a:r>
              <a:rPr lang="fr-FR" sz="1800" dirty="0"/>
              <a:t>Ces tableaux installent, ou plutôt sculptent la lumière dans l’espace du visiteur.</a:t>
            </a:r>
          </a:p>
          <a:p>
            <a:r>
              <a:rPr lang="fr-FR" sz="1800" dirty="0"/>
              <a:t> Ils sont le résultat d’une longue recherche sur la texture et la morphologie d’une épaisse couche de peinture noire étalée sur de grandes toiles.</a:t>
            </a:r>
          </a:p>
          <a:p>
            <a:r>
              <a:rPr lang="fr-FR" sz="1800" dirty="0"/>
              <a:t>https://www.echosciences-grenoble.fr/articles/quand-les-outrenoirs-de-pierre-soulages-dialoguent-avec-la-science</a:t>
            </a:r>
          </a:p>
        </p:txBody>
      </p:sp>
    </p:spTree>
    <p:extLst>
      <p:ext uri="{BB962C8B-B14F-4D97-AF65-F5344CB8AC3E}">
        <p14:creationId xmlns:p14="http://schemas.microsoft.com/office/powerpoint/2010/main" val="17223093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0870F9-754A-4FD5-8116-023062CD879D}"/>
              </a:ext>
            </a:extLst>
          </p:cNvPr>
          <p:cNvSpPr>
            <a:spLocks noGrp="1"/>
          </p:cNvSpPr>
          <p:nvPr>
            <p:ph type="title"/>
          </p:nvPr>
        </p:nvSpPr>
        <p:spPr>
          <a:xfrm>
            <a:off x="838200" y="365125"/>
            <a:ext cx="10515600" cy="611419"/>
          </a:xfrm>
        </p:spPr>
        <p:txBody>
          <a:bodyPr>
            <a:normAutofit fontScale="90000"/>
          </a:bodyPr>
          <a:lstStyle/>
          <a:p>
            <a:endParaRPr lang="fr-FR" dirty="0"/>
          </a:p>
        </p:txBody>
      </p:sp>
      <p:sp>
        <p:nvSpPr>
          <p:cNvPr id="3" name="Espace réservé du contenu 2">
            <a:extLst>
              <a:ext uri="{FF2B5EF4-FFF2-40B4-BE49-F238E27FC236}">
                <a16:creationId xmlns:a16="http://schemas.microsoft.com/office/drawing/2014/main" id="{B74F47F9-72BA-4FD7-A628-62A7A59C0A5A}"/>
              </a:ext>
            </a:extLst>
          </p:cNvPr>
          <p:cNvSpPr>
            <a:spLocks noGrp="1"/>
          </p:cNvSpPr>
          <p:nvPr>
            <p:ph sz="half" idx="1"/>
          </p:nvPr>
        </p:nvSpPr>
        <p:spPr>
          <a:xfrm>
            <a:off x="838200" y="976544"/>
            <a:ext cx="5181600" cy="5200419"/>
          </a:xfrm>
        </p:spPr>
        <p:txBody>
          <a:bodyPr>
            <a:normAutofit/>
          </a:bodyPr>
          <a:lstStyle/>
          <a:p>
            <a:pPr marL="0" indent="0">
              <a:buNone/>
            </a:pPr>
            <a:r>
              <a:rPr lang="fr-FR" dirty="0"/>
              <a:t>« L</a:t>
            </a:r>
            <a:r>
              <a:rPr lang="fr-FR" sz="2800" dirty="0"/>
              <a:t>es stries ne sont pas mécaniques. Il y a des stries qui ont des angles différents. Si on compare chaque strie, il y a une crête et un sillon, et l’angle de chaque crête est différent, c’est-à-dire qu’il y a une face, une minuscule face, qui réfléchit la lumière différemment ; ce qui fait qu’on obtient une réflexion de la lumière extrêmement variée parce </a:t>
            </a:r>
            <a:r>
              <a:rPr lang="fr-FR" sz="2800" b="1" dirty="0"/>
              <a:t>qu’à chaque strie il y a une réflexion différente. « </a:t>
            </a:r>
          </a:p>
          <a:p>
            <a:endParaRPr lang="fr-FR" dirty="0"/>
          </a:p>
        </p:txBody>
      </p:sp>
      <p:pic>
        <p:nvPicPr>
          <p:cNvPr id="5" name="Espace réservé du contenu 4">
            <a:extLst>
              <a:ext uri="{FF2B5EF4-FFF2-40B4-BE49-F238E27FC236}">
                <a16:creationId xmlns:a16="http://schemas.microsoft.com/office/drawing/2014/main" id="{067FE523-8CFC-417A-8D9A-DD6986121A14}"/>
              </a:ext>
            </a:extLst>
          </p:cNvPr>
          <p:cNvPicPr>
            <a:picLocks noGrp="1" noChangeAspect="1"/>
          </p:cNvPicPr>
          <p:nvPr>
            <p:ph sz="half" idx="2"/>
          </p:nvPr>
        </p:nvPicPr>
        <p:blipFill>
          <a:blip r:embed="rId2"/>
          <a:stretch>
            <a:fillRect/>
          </a:stretch>
        </p:blipFill>
        <p:spPr>
          <a:xfrm>
            <a:off x="6533965" y="1207363"/>
            <a:ext cx="4341181" cy="4969600"/>
          </a:xfrm>
          <a:prstGeom prst="rect">
            <a:avLst/>
          </a:prstGeom>
        </p:spPr>
      </p:pic>
    </p:spTree>
    <p:extLst>
      <p:ext uri="{BB962C8B-B14F-4D97-AF65-F5344CB8AC3E}">
        <p14:creationId xmlns:p14="http://schemas.microsoft.com/office/powerpoint/2010/main" val="16609451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36692521-23AC-4E8F-AC6A-534471B9EF54}"/>
              </a:ext>
            </a:extLst>
          </p:cNvPr>
          <p:cNvPicPr>
            <a:picLocks noChangeAspect="1"/>
          </p:cNvPicPr>
          <p:nvPr/>
        </p:nvPicPr>
        <p:blipFill>
          <a:blip r:embed="rId2"/>
          <a:stretch>
            <a:fillRect/>
          </a:stretch>
        </p:blipFill>
        <p:spPr>
          <a:xfrm>
            <a:off x="1505426" y="0"/>
            <a:ext cx="9181148" cy="6858000"/>
          </a:xfrm>
          <a:prstGeom prst="rect">
            <a:avLst/>
          </a:prstGeom>
        </p:spPr>
      </p:pic>
    </p:spTree>
    <p:extLst>
      <p:ext uri="{BB962C8B-B14F-4D97-AF65-F5344CB8AC3E}">
        <p14:creationId xmlns:p14="http://schemas.microsoft.com/office/powerpoint/2010/main" val="3148246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F1060BD7-2A1E-40D1-AB2A-37F34ACB3E5D}"/>
              </a:ext>
            </a:extLst>
          </p:cNvPr>
          <p:cNvSpPr txBox="1"/>
          <p:nvPr/>
        </p:nvSpPr>
        <p:spPr>
          <a:xfrm>
            <a:off x="371060" y="1060174"/>
            <a:ext cx="9838260" cy="461665"/>
          </a:xfrm>
          <a:prstGeom prst="rect">
            <a:avLst/>
          </a:prstGeom>
          <a:noFill/>
        </p:spPr>
        <p:txBody>
          <a:bodyPr wrap="square" rtlCol="0">
            <a:spAutoFit/>
          </a:bodyPr>
          <a:lstStyle/>
          <a:p>
            <a:pPr lvl="1"/>
            <a:r>
              <a:rPr lang="fr-FR" sz="2400" dirty="0">
                <a:solidFill>
                  <a:srgbClr val="7030A0"/>
                </a:solidFill>
                <a:latin typeface="Arial" panose="020B0604020202020204" pitchFamily="34" charset="0"/>
                <a:cs typeface="Arial" panose="020B0604020202020204" pitchFamily="34" charset="0"/>
              </a:rPr>
              <a:t>James </a:t>
            </a:r>
            <a:r>
              <a:rPr lang="fr-FR" sz="2400" dirty="0" err="1">
                <a:solidFill>
                  <a:srgbClr val="7030A0"/>
                </a:solidFill>
                <a:latin typeface="Arial" panose="020B0604020202020204" pitchFamily="34" charset="0"/>
                <a:cs typeface="Arial" panose="020B0604020202020204" pitchFamily="34" charset="0"/>
              </a:rPr>
              <a:t>Turrell</a:t>
            </a:r>
            <a:r>
              <a:rPr lang="fr-FR" sz="2400" dirty="0">
                <a:solidFill>
                  <a:srgbClr val="7030A0"/>
                </a:solidFill>
                <a:latin typeface="Arial" panose="020B0604020202020204" pitchFamily="34" charset="0"/>
                <a:cs typeface="Arial" panose="020B0604020202020204" pitchFamily="34" charset="0"/>
              </a:rPr>
              <a:t> (né en 1943) surnommé « l’architecte de la lumière », </a:t>
            </a:r>
            <a:endParaRPr lang="fr-FR" sz="3200" dirty="0">
              <a:latin typeface="Arial" panose="020B0604020202020204" pitchFamily="34" charset="0"/>
              <a:cs typeface="Arial" panose="020B0604020202020204" pitchFamily="34" charset="0"/>
            </a:endParaRPr>
          </a:p>
        </p:txBody>
      </p:sp>
      <p:sp>
        <p:nvSpPr>
          <p:cNvPr id="10" name="ZoneTexte 9">
            <a:extLst>
              <a:ext uri="{FF2B5EF4-FFF2-40B4-BE49-F238E27FC236}">
                <a16:creationId xmlns:a16="http://schemas.microsoft.com/office/drawing/2014/main" id="{66B52537-9228-4EBA-A4A1-E3345CF3E8E4}"/>
              </a:ext>
            </a:extLst>
          </p:cNvPr>
          <p:cNvSpPr txBox="1"/>
          <p:nvPr/>
        </p:nvSpPr>
        <p:spPr>
          <a:xfrm>
            <a:off x="585529" y="0"/>
            <a:ext cx="11262172" cy="954107"/>
          </a:xfrm>
          <a:prstGeom prst="rect">
            <a:avLst/>
          </a:prstGeom>
          <a:noFill/>
        </p:spPr>
        <p:txBody>
          <a:bodyPr wrap="square" rtlCol="0">
            <a:spAutoFit/>
          </a:bodyPr>
          <a:lstStyle/>
          <a:p>
            <a:r>
              <a:rPr lang="fr-FR" sz="2800" i="1" dirty="0">
                <a:solidFill>
                  <a:srgbClr val="FF0000"/>
                </a:solidFill>
                <a:latin typeface="Arial" panose="020B0604020202020204" pitchFamily="34" charset="0"/>
                <a:cs typeface="Arial" panose="020B0604020202020204" pitchFamily="34" charset="0"/>
              </a:rPr>
              <a:t>Depuis les années 1960 divers artistes font de la lumière, l’essence de leurs créations</a:t>
            </a:r>
          </a:p>
        </p:txBody>
      </p:sp>
      <p:sp>
        <p:nvSpPr>
          <p:cNvPr id="11" name="ZoneTexte 10">
            <a:extLst>
              <a:ext uri="{FF2B5EF4-FFF2-40B4-BE49-F238E27FC236}">
                <a16:creationId xmlns:a16="http://schemas.microsoft.com/office/drawing/2014/main" id="{BB2CA300-095C-4759-99AE-1766D4AF888F}"/>
              </a:ext>
            </a:extLst>
          </p:cNvPr>
          <p:cNvSpPr txBox="1"/>
          <p:nvPr/>
        </p:nvSpPr>
        <p:spPr>
          <a:xfrm>
            <a:off x="232043" y="1627906"/>
            <a:ext cx="2815217" cy="1323439"/>
          </a:xfrm>
          <a:prstGeom prst="rect">
            <a:avLst/>
          </a:prstGeom>
          <a:noFill/>
        </p:spPr>
        <p:txBody>
          <a:bodyPr wrap="square">
            <a:spAutoFit/>
          </a:bodyPr>
          <a:lstStyle/>
          <a:p>
            <a:r>
              <a:rPr lang="fr-FR" sz="2000" dirty="0"/>
              <a:t>Centre de Design PSA Peugeot Citroën en 2004 à Vélizy - mise en lumière de la façade du bâtiment.</a:t>
            </a:r>
            <a:endParaRPr lang="fr-FR" sz="2000" dirty="0">
              <a:latin typeface="Arial" panose="020B0604020202020204" pitchFamily="34" charset="0"/>
              <a:cs typeface="Arial" panose="020B0604020202020204" pitchFamily="34" charset="0"/>
            </a:endParaRPr>
          </a:p>
        </p:txBody>
      </p:sp>
      <p:sp>
        <p:nvSpPr>
          <p:cNvPr id="14" name="ZoneTexte 13">
            <a:extLst>
              <a:ext uri="{FF2B5EF4-FFF2-40B4-BE49-F238E27FC236}">
                <a16:creationId xmlns:a16="http://schemas.microsoft.com/office/drawing/2014/main" id="{D298380C-AC5C-4812-ABF0-3F0030745538}"/>
              </a:ext>
            </a:extLst>
          </p:cNvPr>
          <p:cNvSpPr txBox="1"/>
          <p:nvPr/>
        </p:nvSpPr>
        <p:spPr>
          <a:xfrm>
            <a:off x="3047260" y="3215481"/>
            <a:ext cx="6094520" cy="646331"/>
          </a:xfrm>
          <a:prstGeom prst="rect">
            <a:avLst/>
          </a:prstGeom>
          <a:noFill/>
        </p:spPr>
        <p:txBody>
          <a:bodyPr wrap="square">
            <a:spAutoFit/>
          </a:bodyPr>
          <a:lstStyle/>
          <a:p>
            <a:endParaRPr lang="fr-FR" dirty="0"/>
          </a:p>
          <a:p>
            <a:endParaRPr lang="fr-FR" dirty="0"/>
          </a:p>
        </p:txBody>
      </p:sp>
      <p:pic>
        <p:nvPicPr>
          <p:cNvPr id="7" name="Image 6">
            <a:extLst>
              <a:ext uri="{FF2B5EF4-FFF2-40B4-BE49-F238E27FC236}">
                <a16:creationId xmlns:a16="http://schemas.microsoft.com/office/drawing/2014/main" id="{BE9A090A-A47F-4006-B782-3E39CD42E4E7}"/>
              </a:ext>
            </a:extLst>
          </p:cNvPr>
          <p:cNvPicPr>
            <a:picLocks noChangeAspect="1"/>
          </p:cNvPicPr>
          <p:nvPr/>
        </p:nvPicPr>
        <p:blipFill>
          <a:blip r:embed="rId2"/>
          <a:stretch>
            <a:fillRect/>
          </a:stretch>
        </p:blipFill>
        <p:spPr>
          <a:xfrm>
            <a:off x="3169328" y="1784412"/>
            <a:ext cx="8487052" cy="5073588"/>
          </a:xfrm>
          <a:prstGeom prst="rect">
            <a:avLst/>
          </a:prstGeom>
        </p:spPr>
      </p:pic>
    </p:spTree>
    <p:extLst>
      <p:ext uri="{BB962C8B-B14F-4D97-AF65-F5344CB8AC3E}">
        <p14:creationId xmlns:p14="http://schemas.microsoft.com/office/powerpoint/2010/main" val="11805867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9">
            <a:extLst>
              <a:ext uri="{FF2B5EF4-FFF2-40B4-BE49-F238E27FC236}">
                <a16:creationId xmlns:a16="http://schemas.microsoft.com/office/drawing/2014/main" id="{66B52537-9228-4EBA-A4A1-E3345CF3E8E4}"/>
              </a:ext>
            </a:extLst>
          </p:cNvPr>
          <p:cNvSpPr txBox="1"/>
          <p:nvPr/>
        </p:nvSpPr>
        <p:spPr>
          <a:xfrm>
            <a:off x="532263" y="280848"/>
            <a:ext cx="11262172" cy="892552"/>
          </a:xfrm>
          <a:prstGeom prst="rect">
            <a:avLst/>
          </a:prstGeom>
          <a:noFill/>
        </p:spPr>
        <p:txBody>
          <a:bodyPr wrap="square" rtlCol="0">
            <a:spAutoFit/>
          </a:bodyPr>
          <a:lstStyle/>
          <a:p>
            <a:r>
              <a:rPr lang="fr-FR" sz="2400" dirty="0">
                <a:solidFill>
                  <a:srgbClr val="7030A0"/>
                </a:solidFill>
                <a:latin typeface="Arial" panose="020B0604020202020204" pitchFamily="34" charset="0"/>
                <a:cs typeface="Arial" panose="020B0604020202020204" pitchFamily="34" charset="0"/>
              </a:rPr>
              <a:t>James</a:t>
            </a:r>
            <a:r>
              <a:rPr lang="fr-FR" sz="2800" i="1" dirty="0">
                <a:solidFill>
                  <a:srgbClr val="FF0000"/>
                </a:solidFill>
                <a:latin typeface="Arial" panose="020B0604020202020204" pitchFamily="34" charset="0"/>
                <a:cs typeface="Arial" panose="020B0604020202020204" pitchFamily="34" charset="0"/>
              </a:rPr>
              <a:t> </a:t>
            </a:r>
            <a:r>
              <a:rPr lang="fr-FR" sz="2400" dirty="0" err="1">
                <a:solidFill>
                  <a:srgbClr val="7030A0"/>
                </a:solidFill>
                <a:latin typeface="Arial" panose="020B0604020202020204" pitchFamily="34" charset="0"/>
                <a:cs typeface="Arial" panose="020B0604020202020204" pitchFamily="34" charset="0"/>
              </a:rPr>
              <a:t>Turrell</a:t>
            </a:r>
            <a:r>
              <a:rPr lang="fr-FR" sz="2400" dirty="0">
                <a:solidFill>
                  <a:srgbClr val="7030A0"/>
                </a:solidFill>
                <a:latin typeface="Arial" panose="020B0604020202020204" pitchFamily="34" charset="0"/>
                <a:cs typeface="Arial" panose="020B0604020202020204" pitchFamily="34" charset="0"/>
              </a:rPr>
              <a:t>, </a:t>
            </a:r>
            <a:r>
              <a:rPr lang="fr-FR" sz="2400" dirty="0" err="1">
                <a:solidFill>
                  <a:srgbClr val="7030A0"/>
                </a:solidFill>
                <a:latin typeface="Arial" panose="020B0604020202020204" pitchFamily="34" charset="0"/>
                <a:cs typeface="Arial" panose="020B0604020202020204" pitchFamily="34" charset="0"/>
              </a:rPr>
              <a:t>Bridget’s</a:t>
            </a:r>
            <a:r>
              <a:rPr lang="fr-FR" sz="2400" dirty="0">
                <a:solidFill>
                  <a:srgbClr val="7030A0"/>
                </a:solidFill>
                <a:latin typeface="Arial" panose="020B0604020202020204" pitchFamily="34" charset="0"/>
                <a:cs typeface="Arial" panose="020B0604020202020204" pitchFamily="34" charset="0"/>
              </a:rPr>
              <a:t> Bardo, l</a:t>
            </a:r>
            <a:r>
              <a:rPr lang="fr-FR" sz="2400" dirty="0"/>
              <a:t>a plus importante œuvre lumineuse  jamais faite dans un musée : 11 mètres de haut, une superficie de 700 mètres carrés.</a:t>
            </a:r>
            <a:endParaRPr lang="fr-FR" sz="2400" dirty="0">
              <a:solidFill>
                <a:srgbClr val="7030A0"/>
              </a:solidFill>
              <a:latin typeface="Arial" panose="020B0604020202020204" pitchFamily="34" charset="0"/>
              <a:cs typeface="Arial" panose="020B0604020202020204" pitchFamily="34" charset="0"/>
            </a:endParaRPr>
          </a:p>
        </p:txBody>
      </p:sp>
      <p:sp>
        <p:nvSpPr>
          <p:cNvPr id="14" name="ZoneTexte 13">
            <a:extLst>
              <a:ext uri="{FF2B5EF4-FFF2-40B4-BE49-F238E27FC236}">
                <a16:creationId xmlns:a16="http://schemas.microsoft.com/office/drawing/2014/main" id="{D298380C-AC5C-4812-ABF0-3F0030745538}"/>
              </a:ext>
            </a:extLst>
          </p:cNvPr>
          <p:cNvSpPr txBox="1"/>
          <p:nvPr/>
        </p:nvSpPr>
        <p:spPr>
          <a:xfrm>
            <a:off x="3047260" y="3215481"/>
            <a:ext cx="6094520" cy="646331"/>
          </a:xfrm>
          <a:prstGeom prst="rect">
            <a:avLst/>
          </a:prstGeom>
          <a:noFill/>
        </p:spPr>
        <p:txBody>
          <a:bodyPr wrap="square">
            <a:spAutoFit/>
          </a:bodyPr>
          <a:lstStyle/>
          <a:p>
            <a:endParaRPr lang="fr-FR" dirty="0"/>
          </a:p>
          <a:p>
            <a:endParaRPr lang="fr-FR" dirty="0"/>
          </a:p>
        </p:txBody>
      </p:sp>
      <p:pic>
        <p:nvPicPr>
          <p:cNvPr id="3" name="Image 2">
            <a:extLst>
              <a:ext uri="{FF2B5EF4-FFF2-40B4-BE49-F238E27FC236}">
                <a16:creationId xmlns:a16="http://schemas.microsoft.com/office/drawing/2014/main" id="{553A8B41-DDB0-4EB1-8D61-DC6F0535FCE9}"/>
              </a:ext>
            </a:extLst>
          </p:cNvPr>
          <p:cNvPicPr>
            <a:picLocks noChangeAspect="1"/>
          </p:cNvPicPr>
          <p:nvPr/>
        </p:nvPicPr>
        <p:blipFill>
          <a:blip r:embed="rId2"/>
          <a:stretch>
            <a:fillRect/>
          </a:stretch>
        </p:blipFill>
        <p:spPr>
          <a:xfrm>
            <a:off x="2209800" y="1173399"/>
            <a:ext cx="7772400" cy="5529241"/>
          </a:xfrm>
          <a:prstGeom prst="rect">
            <a:avLst/>
          </a:prstGeom>
        </p:spPr>
      </p:pic>
    </p:spTree>
    <p:extLst>
      <p:ext uri="{BB962C8B-B14F-4D97-AF65-F5344CB8AC3E}">
        <p14:creationId xmlns:p14="http://schemas.microsoft.com/office/powerpoint/2010/main" val="20520399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343A85D-7CDB-4F32-A08D-B9467714F628}"/>
              </a:ext>
            </a:extLst>
          </p:cNvPr>
          <p:cNvSpPr>
            <a:spLocks noGrp="1"/>
          </p:cNvSpPr>
          <p:nvPr>
            <p:ph type="title"/>
          </p:nvPr>
        </p:nvSpPr>
        <p:spPr/>
        <p:txBody>
          <a:bodyPr>
            <a:normAutofit/>
          </a:bodyPr>
          <a:lstStyle/>
          <a:p>
            <a:r>
              <a:rPr lang="fr-FR" b="1" dirty="0"/>
              <a:t>James </a:t>
            </a:r>
            <a:r>
              <a:rPr lang="fr-FR" b="1" dirty="0" err="1"/>
              <a:t>Turrell</a:t>
            </a:r>
            <a:r>
              <a:rPr lang="fr-FR" b="1" dirty="0"/>
              <a:t>, la lumière pour matière</a:t>
            </a:r>
            <a:endParaRPr lang="fr-FR" dirty="0"/>
          </a:p>
        </p:txBody>
      </p:sp>
      <p:pic>
        <p:nvPicPr>
          <p:cNvPr id="4" name="Espace réservé du contenu 3">
            <a:extLst>
              <a:ext uri="{FF2B5EF4-FFF2-40B4-BE49-F238E27FC236}">
                <a16:creationId xmlns:a16="http://schemas.microsoft.com/office/drawing/2014/main" id="{7572533E-7C32-44EA-A11F-133519C10849}"/>
              </a:ext>
            </a:extLst>
          </p:cNvPr>
          <p:cNvPicPr>
            <a:picLocks noGrp="1" noChangeAspect="1"/>
          </p:cNvPicPr>
          <p:nvPr>
            <p:ph idx="1"/>
          </p:nvPr>
        </p:nvPicPr>
        <p:blipFill>
          <a:blip r:embed="rId2"/>
          <a:stretch>
            <a:fillRect/>
          </a:stretch>
        </p:blipFill>
        <p:spPr>
          <a:xfrm>
            <a:off x="3260739" y="1825625"/>
            <a:ext cx="5670521" cy="4351338"/>
          </a:xfrm>
          <a:prstGeom prst="rect">
            <a:avLst/>
          </a:prstGeom>
        </p:spPr>
      </p:pic>
    </p:spTree>
    <p:extLst>
      <p:ext uri="{BB962C8B-B14F-4D97-AF65-F5344CB8AC3E}">
        <p14:creationId xmlns:p14="http://schemas.microsoft.com/office/powerpoint/2010/main" val="42878082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4386BF83-C8A0-4A84-9BAB-FF40EB889B76}"/>
              </a:ext>
            </a:extLst>
          </p:cNvPr>
          <p:cNvPicPr>
            <a:picLocks noChangeAspect="1"/>
          </p:cNvPicPr>
          <p:nvPr/>
        </p:nvPicPr>
        <p:blipFill>
          <a:blip r:embed="rId2"/>
          <a:stretch>
            <a:fillRect/>
          </a:stretch>
        </p:blipFill>
        <p:spPr>
          <a:xfrm>
            <a:off x="1424514" y="0"/>
            <a:ext cx="9342971" cy="6858000"/>
          </a:xfrm>
          <a:prstGeom prst="rect">
            <a:avLst/>
          </a:prstGeom>
        </p:spPr>
      </p:pic>
    </p:spTree>
    <p:extLst>
      <p:ext uri="{BB962C8B-B14F-4D97-AF65-F5344CB8AC3E}">
        <p14:creationId xmlns:p14="http://schemas.microsoft.com/office/powerpoint/2010/main" val="142463303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852</Words>
  <Application>Microsoft Office PowerPoint</Application>
  <PresentationFormat>Grand écran</PresentationFormat>
  <Paragraphs>41</Paragraphs>
  <Slides>17</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17</vt:i4>
      </vt:variant>
    </vt:vector>
  </HeadingPairs>
  <TitlesOfParts>
    <vt:vector size="21" baseType="lpstr">
      <vt:lpstr>Arial</vt:lpstr>
      <vt:lpstr>Calibri</vt:lpstr>
      <vt:lpstr>Calibri Light</vt:lpstr>
      <vt:lpstr>Thème Office</vt:lpstr>
      <vt:lpstr>La lumière dans les arts</vt:lpstr>
      <vt:lpstr>Pierre Soulages, la lumière comme matière</vt:lpstr>
      <vt:lpstr>Présentation PowerPoint</vt:lpstr>
      <vt:lpstr>Présentation PowerPoint</vt:lpstr>
      <vt:lpstr>Présentation PowerPoint</vt:lpstr>
      <vt:lpstr>Présentation PowerPoint</vt:lpstr>
      <vt:lpstr>Présentation PowerPoint</vt:lpstr>
      <vt:lpstr>James Turrell, la lumière pour matière</vt:lpstr>
      <vt:lpstr>Présentation PowerPoint</vt:lpstr>
      <vt:lpstr>Effet Ganzfeld, de l’allemand : « champ entier » </vt:lpstr>
      <vt:lpstr>End Around, Ganzfeld</vt:lpstr>
      <vt:lpstr>Stone sky ou rendre visible l’invisible</vt:lpstr>
      <vt:lpstr>Présentation PowerPoint</vt:lpstr>
      <vt:lpstr>Pour James Turrel</vt:lpstr>
      <vt:lpstr>Yayoi Kusama, Infinity Mirror Room</vt:lpstr>
      <vt:lpstr>Et qu’est-ce que c’est ?</vt:lpstr>
      <vt:lpstr>Et quel est le but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lumière dans les arts</dc:title>
  <dc:creator>Kounovsky Nathalie</dc:creator>
  <cp:lastModifiedBy>Kounovsky Nathalie</cp:lastModifiedBy>
  <cp:revision>2</cp:revision>
  <dcterms:created xsi:type="dcterms:W3CDTF">2021-12-08T14:56:31Z</dcterms:created>
  <dcterms:modified xsi:type="dcterms:W3CDTF">2021-12-08T15:05:19Z</dcterms:modified>
</cp:coreProperties>
</file>